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Brasika" panose="020B0604020202020204" charset="0"/>
      <p:regular r:id="rId20"/>
    </p:embeddedFont>
    <p:embeddedFont>
      <p:font typeface="Calibri (MS)" panose="020B0604020202020204" charset="0"/>
      <p:regular r:id="rId21"/>
    </p:embeddedFont>
    <p:embeddedFont>
      <p:font typeface="Calibri (MS) Bold" panose="020B0604020202020204" charset="0"/>
      <p:regular r:id="rId22"/>
    </p:embeddedFont>
    <p:embeddedFont>
      <p:font typeface="Catchy Mager" panose="020B0604020202020204" charset="0"/>
      <p:regular r:id="rId23"/>
    </p:embeddedFont>
    <p:embeddedFont>
      <p:font typeface="DM Sans" pitchFamily="2" charset="0"/>
      <p:regular r:id="rId24"/>
    </p:embeddedFont>
    <p:embeddedFont>
      <p:font typeface="DM Sans Bold" panose="020B0604020202020204" charset="0"/>
      <p:regular r:id="rId25"/>
    </p:embeddedFont>
    <p:embeddedFont>
      <p:font typeface="Gotham Bold" panose="020B0604020202020204" charset="0"/>
      <p:regular r:id="rId26"/>
    </p:embeddedFont>
    <p:embeddedFont>
      <p:font typeface="IBM Plex Sans" panose="020B0503050203000203" pitchFamily="34" charset="0"/>
      <p:regular r:id="rId27"/>
    </p:embeddedFont>
    <p:embeddedFont>
      <p:font typeface="IBM Plex Sans Condensed Bold" panose="020B0604020202020204" charset="0"/>
      <p:regular r:id="rId28"/>
    </p:embeddedFont>
    <p:embeddedFont>
      <p:font typeface="League Spartan" panose="020B0604020202020204" charset="0"/>
      <p:regular r:id="rId29"/>
    </p:embeddedFont>
    <p:embeddedFont>
      <p:font typeface="Leckerli One" panose="020B0604020202020204" charset="0"/>
      <p:regular r:id="rId30"/>
    </p:embeddedFont>
    <p:embeddedFont>
      <p:font typeface="Poppins" panose="00000500000000000000" pitchFamily="2" charset="0"/>
      <p:regular r:id="rId31"/>
    </p:embeddedFont>
    <p:embeddedFont>
      <p:font typeface="Poppins Bold" panose="020B0604020202020204" charset="0"/>
      <p:regular r:id="rId32"/>
    </p:embeddedFont>
    <p:embeddedFont>
      <p:font typeface="Raleway" pitchFamily="2" charset="0"/>
      <p:regular r:id="rId33"/>
    </p:embeddedFont>
    <p:embeddedFont>
      <p:font typeface="Raleway Bold" panose="020B0604020202020204" charset="0"/>
      <p:regular r:id="rId34"/>
    </p:embeddedFont>
    <p:embeddedFont>
      <p:font typeface="Raleway Ultra-Bold" panose="020B0604020202020204" charset="0"/>
      <p:regular r:id="rId35"/>
    </p:embeddedFont>
    <p:embeddedFont>
      <p:font typeface="Roboto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2"/>
            <a:stretch>
              <a:fillRect l="-4316" r="-3591"/>
            </a:stretch>
          </a:blipFill>
        </p:spPr>
      </p:sp>
      <p:grpSp>
        <p:nvGrpSpPr>
          <p:cNvPr id="3" name="Group 3"/>
          <p:cNvGrpSpPr/>
          <p:nvPr/>
        </p:nvGrpSpPr>
        <p:grpSpPr>
          <a:xfrm>
            <a:off x="1018324" y="9310958"/>
            <a:ext cx="11211776" cy="547687"/>
            <a:chOff x="0" y="0"/>
            <a:chExt cx="14949034" cy="730250"/>
          </a:xfrm>
        </p:grpSpPr>
        <p:sp>
          <p:nvSpPr>
            <p:cNvPr id="4" name="Freeform 4"/>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5" name="TextBox 5"/>
            <p:cNvSpPr txBox="1"/>
            <p:nvPr/>
          </p:nvSpPr>
          <p:spPr>
            <a:xfrm>
              <a:off x="0" y="-28575"/>
              <a:ext cx="14949034" cy="758825"/>
            </a:xfrm>
            <a:prstGeom prst="rect">
              <a:avLst/>
            </a:prstGeom>
          </p:spPr>
          <p:txBody>
            <a:bodyPr lIns="50800" tIns="50800" rIns="50800" bIns="50800" rtlCol="0" anchor="ctr"/>
            <a:lstStyle/>
            <a:p>
              <a:pPr algn="l">
                <a:lnSpc>
                  <a:spcPts val="1980"/>
                </a:lnSpc>
              </a:pPr>
              <a:r>
                <a:rPr lang="en-US" sz="1650" b="1">
                  <a:solidFill>
                    <a:srgbClr val="AFABAB"/>
                  </a:solidFill>
                  <a:latin typeface="Calibri (MS) Bold"/>
                  <a:ea typeface="Calibri (MS) Bold"/>
                  <a:cs typeface="Calibri (MS) Bold"/>
                  <a:sym typeface="Calibri (MS) Bold"/>
                </a:rPr>
                <a:t>CONFIDENTIAL</a:t>
              </a:r>
              <a:r>
                <a:rPr lang="en-US" sz="1650">
                  <a:solidFill>
                    <a:srgbClr val="AFABAB"/>
                  </a:solidFill>
                  <a:latin typeface="Calibri (MS)"/>
                  <a:ea typeface="Calibri (MS)"/>
                  <a:cs typeface="Calibri (MS)"/>
                  <a:sym typeface="Calibri (MS)"/>
                </a:rPr>
                <a:t>: The information in this document belongs to Boston Institute of Analytics LLC. Any unauthorized sharing of this material is prohibited and subject to legal action under breach of IP and confidentiality clauses. </a:t>
              </a:r>
            </a:p>
          </p:txBody>
        </p:sp>
      </p:grpSp>
      <p:sp>
        <p:nvSpPr>
          <p:cNvPr id="6" name="Freeform 6" descr="Tech Background&quot; Images – Browse 8,227 Stock Photos, Vectors, and Video |  Adobe Stock"/>
          <p:cNvSpPr/>
          <p:nvPr/>
        </p:nvSpPr>
        <p:spPr>
          <a:xfrm>
            <a:off x="-32655" y="0"/>
            <a:ext cx="18320656" cy="10287000"/>
          </a:xfrm>
          <a:custGeom>
            <a:avLst/>
            <a:gdLst/>
            <a:ahLst/>
            <a:cxnLst/>
            <a:rect l="l" t="t" r="r" b="b"/>
            <a:pathLst>
              <a:path w="18320656" h="10287000">
                <a:moveTo>
                  <a:pt x="0" y="0"/>
                </a:moveTo>
                <a:lnTo>
                  <a:pt x="18320657" y="0"/>
                </a:lnTo>
                <a:lnTo>
                  <a:pt x="18320657" y="10287000"/>
                </a:lnTo>
                <a:lnTo>
                  <a:pt x="0" y="10287000"/>
                </a:lnTo>
                <a:lnTo>
                  <a:pt x="0" y="0"/>
                </a:lnTo>
                <a:close/>
              </a:path>
            </a:pathLst>
          </a:custGeom>
          <a:blipFill>
            <a:blip r:embed="rId3"/>
            <a:stretch>
              <a:fillRect l="-2457" t="-2418" r="-2042" b="-1296"/>
            </a:stretch>
          </a:blipFill>
        </p:spPr>
      </p:sp>
      <p:sp>
        <p:nvSpPr>
          <p:cNvPr id="7" name="Freeform 7"/>
          <p:cNvSpPr/>
          <p:nvPr/>
        </p:nvSpPr>
        <p:spPr>
          <a:xfrm>
            <a:off x="6026691" y="1370662"/>
            <a:ext cx="7739235" cy="2135628"/>
          </a:xfrm>
          <a:custGeom>
            <a:avLst/>
            <a:gdLst/>
            <a:ahLst/>
            <a:cxnLst/>
            <a:rect l="l" t="t" r="r" b="b"/>
            <a:pathLst>
              <a:path w="7739235" h="2135628">
                <a:moveTo>
                  <a:pt x="0" y="0"/>
                </a:moveTo>
                <a:lnTo>
                  <a:pt x="7739235" y="0"/>
                </a:lnTo>
                <a:lnTo>
                  <a:pt x="7739235" y="2135628"/>
                </a:lnTo>
                <a:lnTo>
                  <a:pt x="0" y="2135628"/>
                </a:lnTo>
                <a:lnTo>
                  <a:pt x="0" y="0"/>
                </a:lnTo>
                <a:close/>
              </a:path>
            </a:pathLst>
          </a:custGeom>
          <a:blipFill>
            <a:blip r:embed="rId4"/>
            <a:stretch>
              <a:fillRect t="-39" b="-39"/>
            </a:stretch>
          </a:blipFill>
        </p:spPr>
      </p:sp>
      <p:grpSp>
        <p:nvGrpSpPr>
          <p:cNvPr id="8" name="Group 8"/>
          <p:cNvGrpSpPr/>
          <p:nvPr/>
        </p:nvGrpSpPr>
        <p:grpSpPr>
          <a:xfrm>
            <a:off x="2" y="4182435"/>
            <a:ext cx="18288000" cy="1325500"/>
            <a:chOff x="0" y="0"/>
            <a:chExt cx="24384000" cy="1767334"/>
          </a:xfrm>
        </p:grpSpPr>
        <p:sp>
          <p:nvSpPr>
            <p:cNvPr id="9" name="Freeform 9"/>
            <p:cNvSpPr/>
            <p:nvPr/>
          </p:nvSpPr>
          <p:spPr>
            <a:xfrm>
              <a:off x="0" y="0"/>
              <a:ext cx="24384000" cy="1767334"/>
            </a:xfrm>
            <a:custGeom>
              <a:avLst/>
              <a:gdLst/>
              <a:ahLst/>
              <a:cxnLst/>
              <a:rect l="l" t="t" r="r" b="b"/>
              <a:pathLst>
                <a:path w="24384000" h="1767334">
                  <a:moveTo>
                    <a:pt x="0" y="0"/>
                  </a:moveTo>
                  <a:lnTo>
                    <a:pt x="24384000" y="0"/>
                  </a:lnTo>
                  <a:lnTo>
                    <a:pt x="24384000" y="1767334"/>
                  </a:lnTo>
                  <a:lnTo>
                    <a:pt x="0" y="1767334"/>
                  </a:lnTo>
                  <a:close/>
                </a:path>
              </a:pathLst>
            </a:custGeom>
            <a:solidFill>
              <a:srgbClr val="000000">
                <a:alpha val="0"/>
              </a:srgbClr>
            </a:solidFill>
          </p:spPr>
        </p:sp>
        <p:sp>
          <p:nvSpPr>
            <p:cNvPr id="10" name="TextBox 10"/>
            <p:cNvSpPr txBox="1"/>
            <p:nvPr/>
          </p:nvSpPr>
          <p:spPr>
            <a:xfrm>
              <a:off x="0" y="-142875"/>
              <a:ext cx="24384000" cy="1910209"/>
            </a:xfrm>
            <a:prstGeom prst="rect">
              <a:avLst/>
            </a:prstGeom>
          </p:spPr>
          <p:txBody>
            <a:bodyPr lIns="0" tIns="0" rIns="0" bIns="0" rtlCol="0" anchor="ctr"/>
            <a:lstStyle/>
            <a:p>
              <a:pPr algn="ctr">
                <a:lnSpc>
                  <a:spcPts val="7920"/>
                </a:lnSpc>
              </a:pPr>
              <a:r>
                <a:rPr lang="en-US" sz="6600" b="1">
                  <a:solidFill>
                    <a:srgbClr val="FFFFFF"/>
                  </a:solidFill>
                  <a:latin typeface="Calibri (MS) Bold"/>
                  <a:ea typeface="Calibri (MS) Bold"/>
                  <a:cs typeface="Calibri (MS) Bold"/>
                  <a:sym typeface="Calibri (MS) Bold"/>
                </a:rPr>
                <a:t>Employee Retention Prediction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35265" y="185502"/>
            <a:ext cx="16473005" cy="2075339"/>
          </a:xfrm>
          <a:prstGeom prst="rect">
            <a:avLst/>
          </a:prstGeom>
        </p:spPr>
        <p:txBody>
          <a:bodyPr lIns="0" tIns="0" rIns="0" bIns="0" rtlCol="0" anchor="t">
            <a:spAutoFit/>
          </a:bodyPr>
          <a:lstStyle/>
          <a:p>
            <a:pPr algn="l">
              <a:lnSpc>
                <a:spcPts val="7966"/>
              </a:lnSpc>
            </a:pPr>
            <a:r>
              <a:rPr lang="en-US" sz="8212" b="1">
                <a:solidFill>
                  <a:srgbClr val="F7FDFD"/>
                </a:solidFill>
                <a:latin typeface="DM Sans Bold"/>
                <a:ea typeface="DM Sans Bold"/>
                <a:cs typeface="DM Sans Bold"/>
                <a:sym typeface="DM Sans Bold"/>
              </a:rPr>
              <a:t>Data Preprocessing and Feature Engineering</a:t>
            </a:r>
          </a:p>
        </p:txBody>
      </p:sp>
      <p:sp>
        <p:nvSpPr>
          <p:cNvPr id="4" name="TextBox 4"/>
          <p:cNvSpPr txBox="1"/>
          <p:nvPr/>
        </p:nvSpPr>
        <p:spPr>
          <a:xfrm>
            <a:off x="350833" y="2312007"/>
            <a:ext cx="12937685" cy="7316657"/>
          </a:xfrm>
          <a:prstGeom prst="rect">
            <a:avLst/>
          </a:prstGeom>
        </p:spPr>
        <p:txBody>
          <a:bodyPr lIns="0" tIns="0" rIns="0" bIns="0" rtlCol="0" anchor="t">
            <a:spAutoFit/>
          </a:bodyPr>
          <a:lstStyle/>
          <a:p>
            <a:pPr algn="l">
              <a:lnSpc>
                <a:spcPts val="5296"/>
              </a:lnSpc>
            </a:pPr>
            <a:r>
              <a:rPr lang="en-US" sz="3923" b="1" u="sng" spc="235">
                <a:solidFill>
                  <a:srgbClr val="F7FDFD"/>
                </a:solidFill>
                <a:latin typeface="DM Sans Bold"/>
                <a:ea typeface="DM Sans Bold"/>
                <a:cs typeface="DM Sans Bold"/>
                <a:sym typeface="DM Sans Bold"/>
              </a:rPr>
              <a:t>Irrelevant Feature Removal:</a:t>
            </a:r>
            <a:r>
              <a:rPr lang="en-US" sz="3923" b="1" spc="235">
                <a:solidFill>
                  <a:srgbClr val="F7FDFD"/>
                </a:solidFill>
                <a:latin typeface="DM Sans Bold"/>
                <a:ea typeface="DM Sans Bold"/>
                <a:cs typeface="DM Sans Bold"/>
                <a:sym typeface="DM Sans Bold"/>
              </a:rPr>
              <a:t> </a:t>
            </a:r>
            <a:r>
              <a:rPr lang="en-US" sz="3923" spc="235">
                <a:solidFill>
                  <a:srgbClr val="F7FDFD"/>
                </a:solidFill>
                <a:latin typeface="DM Sans"/>
                <a:ea typeface="DM Sans"/>
                <a:cs typeface="DM Sans"/>
                <a:sym typeface="DM Sans"/>
              </a:rPr>
              <a:t>All features in the dataset appears to be relevant except </a:t>
            </a:r>
            <a:r>
              <a:rPr lang="en-US" sz="3923" b="1" spc="235">
                <a:solidFill>
                  <a:srgbClr val="F7FDFD"/>
                </a:solidFill>
                <a:latin typeface="DM Sans Bold"/>
                <a:ea typeface="DM Sans Bold"/>
                <a:cs typeface="DM Sans Bold"/>
                <a:sym typeface="DM Sans Bold"/>
              </a:rPr>
              <a:t>Employee ID and City</a:t>
            </a:r>
            <a:r>
              <a:rPr lang="en-US" sz="3923" spc="235">
                <a:solidFill>
                  <a:srgbClr val="F7FDFD"/>
                </a:solidFill>
                <a:latin typeface="DM Sans"/>
                <a:ea typeface="DM Sans"/>
                <a:cs typeface="DM Sans"/>
                <a:sym typeface="DM Sans"/>
              </a:rPr>
              <a:t>. So these two columns have been removed using </a:t>
            </a:r>
            <a:r>
              <a:rPr lang="en-US" sz="3923" b="1" spc="235">
                <a:solidFill>
                  <a:srgbClr val="F7FDFD"/>
                </a:solidFill>
                <a:latin typeface="DM Sans Bold"/>
                <a:ea typeface="DM Sans Bold"/>
                <a:cs typeface="DM Sans Bold"/>
                <a:sym typeface="DM Sans Bold"/>
              </a:rPr>
              <a:t>Drop</a:t>
            </a:r>
            <a:r>
              <a:rPr lang="en-US" sz="3923" spc="235">
                <a:solidFill>
                  <a:srgbClr val="F7FDFD"/>
                </a:solidFill>
                <a:latin typeface="DM Sans"/>
                <a:ea typeface="DM Sans"/>
                <a:cs typeface="DM Sans"/>
                <a:sym typeface="DM Sans"/>
              </a:rPr>
              <a:t> Function.</a:t>
            </a:r>
          </a:p>
          <a:p>
            <a:pPr marL="0" lvl="0" indent="0" algn="l">
              <a:lnSpc>
                <a:spcPts val="5296"/>
              </a:lnSpc>
              <a:spcBef>
                <a:spcPct val="0"/>
              </a:spcBef>
            </a:pPr>
            <a:r>
              <a:rPr lang="en-US" sz="3923" b="1" u="sng" spc="235">
                <a:solidFill>
                  <a:srgbClr val="F7FDFD"/>
                </a:solidFill>
                <a:latin typeface="DM Sans Bold"/>
                <a:ea typeface="DM Sans Bold"/>
                <a:cs typeface="DM Sans Bold"/>
                <a:sym typeface="DM Sans Bold"/>
              </a:rPr>
              <a:t>Missing Values Treatment: </a:t>
            </a:r>
            <a:r>
              <a:rPr lang="en-US" sz="3923" spc="235">
                <a:solidFill>
                  <a:srgbClr val="F7FDFD"/>
                </a:solidFill>
                <a:latin typeface="DM Sans"/>
                <a:ea typeface="DM Sans"/>
                <a:cs typeface="DM Sans"/>
                <a:sym typeface="DM Sans"/>
              </a:rPr>
              <a:t>Missing values were there only in categorical columns so these values were removed using </a:t>
            </a:r>
            <a:r>
              <a:rPr lang="en-US" sz="3923" b="1" spc="235">
                <a:solidFill>
                  <a:srgbClr val="F7FDFD"/>
                </a:solidFill>
                <a:latin typeface="DM Sans Bold"/>
                <a:ea typeface="DM Sans Bold"/>
                <a:cs typeface="DM Sans Bold"/>
                <a:sym typeface="DM Sans Bold"/>
              </a:rPr>
              <a:t>Ffill and Bfill</a:t>
            </a:r>
            <a:r>
              <a:rPr lang="en-US" sz="3923" spc="235">
                <a:solidFill>
                  <a:srgbClr val="F7FDFD"/>
                </a:solidFill>
                <a:latin typeface="DM Sans"/>
                <a:ea typeface="DM Sans"/>
                <a:cs typeface="DM Sans"/>
                <a:sym typeface="DM Sans"/>
              </a:rPr>
              <a:t> method.</a:t>
            </a:r>
          </a:p>
          <a:p>
            <a:pPr marL="0" lvl="0" indent="0" algn="l">
              <a:lnSpc>
                <a:spcPts val="5296"/>
              </a:lnSpc>
              <a:spcBef>
                <a:spcPct val="0"/>
              </a:spcBef>
            </a:pPr>
            <a:r>
              <a:rPr lang="en-US" sz="3923" b="1" u="sng" spc="235">
                <a:solidFill>
                  <a:srgbClr val="F7FDFD"/>
                </a:solidFill>
                <a:latin typeface="DM Sans Bold"/>
                <a:ea typeface="DM Sans Bold"/>
                <a:cs typeface="DM Sans Bold"/>
                <a:sym typeface="DM Sans Bold"/>
              </a:rPr>
              <a:t>Categorical Feature Encoding:</a:t>
            </a:r>
            <a:r>
              <a:rPr lang="en-US" sz="3923" b="1" u="none" spc="235">
                <a:solidFill>
                  <a:srgbClr val="F7FDFD"/>
                </a:solidFill>
                <a:latin typeface="DM Sans Bold"/>
                <a:ea typeface="DM Sans Bold"/>
                <a:cs typeface="DM Sans Bold"/>
                <a:sym typeface="DM Sans Bold"/>
              </a:rPr>
              <a:t> </a:t>
            </a:r>
            <a:r>
              <a:rPr lang="en-US" sz="3923" u="none" spc="235">
                <a:solidFill>
                  <a:srgbClr val="F7FDFD"/>
                </a:solidFill>
                <a:latin typeface="DM Sans"/>
                <a:ea typeface="DM Sans"/>
                <a:cs typeface="DM Sans"/>
                <a:sym typeface="DM Sans"/>
              </a:rPr>
              <a:t>Applied </a:t>
            </a:r>
            <a:r>
              <a:rPr lang="en-US" sz="3923" b="1" u="none" spc="235">
                <a:solidFill>
                  <a:srgbClr val="F7FDFD"/>
                </a:solidFill>
                <a:latin typeface="DM Sans Bold"/>
                <a:ea typeface="DM Sans Bold"/>
                <a:cs typeface="DM Sans Bold"/>
                <a:sym typeface="DM Sans Bold"/>
              </a:rPr>
              <a:t>Label Encoding</a:t>
            </a:r>
          </a:p>
          <a:p>
            <a:pPr marL="0" lvl="0" indent="0" algn="l">
              <a:lnSpc>
                <a:spcPts val="5296"/>
              </a:lnSpc>
              <a:spcBef>
                <a:spcPct val="0"/>
              </a:spcBef>
            </a:pPr>
            <a:r>
              <a:rPr lang="en-US" sz="3923" b="1" u="sng" spc="235">
                <a:solidFill>
                  <a:srgbClr val="F7FDFD"/>
                </a:solidFill>
                <a:latin typeface="DM Sans Bold"/>
                <a:ea typeface="DM Sans Bold"/>
                <a:cs typeface="DM Sans Bold"/>
                <a:sym typeface="DM Sans Bold"/>
              </a:rPr>
              <a:t>Feature Scaling:</a:t>
            </a:r>
            <a:r>
              <a:rPr lang="en-US" sz="3923" b="1" u="none" spc="235">
                <a:solidFill>
                  <a:srgbClr val="F7FDFD"/>
                </a:solidFill>
                <a:latin typeface="DM Sans Bold"/>
                <a:ea typeface="DM Sans Bold"/>
                <a:cs typeface="DM Sans Bold"/>
                <a:sym typeface="DM Sans Bold"/>
              </a:rPr>
              <a:t> </a:t>
            </a:r>
            <a:r>
              <a:rPr lang="en-US" sz="3923" u="none" spc="235">
                <a:solidFill>
                  <a:srgbClr val="F7FDFD"/>
                </a:solidFill>
                <a:latin typeface="DM Sans"/>
                <a:ea typeface="DM Sans"/>
                <a:cs typeface="DM Sans"/>
                <a:sym typeface="DM Sans"/>
              </a:rPr>
              <a:t>Important for sensitive algorithms. In this StandardScalar has been used</a:t>
            </a:r>
            <a:r>
              <a:rPr lang="en-US" sz="3923" u="none" spc="235">
                <a:solidFill>
                  <a:srgbClr val="000000"/>
                </a:solidFill>
                <a:latin typeface="DM Sans"/>
                <a:ea typeface="DM Sans"/>
                <a:cs typeface="DM Sans"/>
                <a:sym typeface="DM Sans"/>
              </a:rPr>
              <a:t> </a:t>
            </a:r>
          </a:p>
        </p:txBody>
      </p:sp>
      <p:sp>
        <p:nvSpPr>
          <p:cNvPr id="5" name="Freeform 5"/>
          <p:cNvSpPr/>
          <p:nvPr/>
        </p:nvSpPr>
        <p:spPr>
          <a:xfrm>
            <a:off x="13288518" y="2369157"/>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3"/>
            <a:stretch>
              <a:fillRect/>
            </a:stretch>
          </a:blipFill>
        </p:spPr>
      </p:sp>
      <p:sp>
        <p:nvSpPr>
          <p:cNvPr id="6" name="Freeform 6"/>
          <p:cNvSpPr/>
          <p:nvPr/>
        </p:nvSpPr>
        <p:spPr>
          <a:xfrm>
            <a:off x="15050788" y="1240872"/>
            <a:ext cx="2691369" cy="2691369"/>
          </a:xfrm>
          <a:custGeom>
            <a:avLst/>
            <a:gdLst/>
            <a:ahLst/>
            <a:cxnLst/>
            <a:rect l="l" t="t" r="r" b="b"/>
            <a:pathLst>
              <a:path w="2691369" h="2691369">
                <a:moveTo>
                  <a:pt x="0" y="0"/>
                </a:moveTo>
                <a:lnTo>
                  <a:pt x="2691368" y="0"/>
                </a:lnTo>
                <a:lnTo>
                  <a:pt x="2691368" y="2691368"/>
                </a:lnTo>
                <a:lnTo>
                  <a:pt x="0" y="26913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descr="Top Ranked Data Science Institute, Classroom Plus Online Training | Boston  Institute of Analytics"/>
          <p:cNvSpPr/>
          <p:nvPr/>
        </p:nvSpPr>
        <p:spPr>
          <a:xfrm>
            <a:off x="15385506" y="9269097"/>
            <a:ext cx="2645528" cy="719134"/>
          </a:xfrm>
          <a:custGeom>
            <a:avLst/>
            <a:gdLst/>
            <a:ahLst/>
            <a:cxnLst/>
            <a:rect l="l" t="t" r="r" b="b"/>
            <a:pathLst>
              <a:path w="2645528" h="719134">
                <a:moveTo>
                  <a:pt x="0" y="0"/>
                </a:moveTo>
                <a:lnTo>
                  <a:pt x="2645527" y="0"/>
                </a:lnTo>
                <a:lnTo>
                  <a:pt x="2645527" y="719134"/>
                </a:lnTo>
                <a:lnTo>
                  <a:pt x="0" y="719134"/>
                </a:lnTo>
                <a:lnTo>
                  <a:pt x="0" y="0"/>
                </a:lnTo>
                <a:close/>
              </a:path>
            </a:pathLst>
          </a:custGeom>
          <a:blipFill>
            <a:blip r:embed="rId6"/>
            <a:stretch>
              <a:fillRect l="-4316" r="-3591"/>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0900" r="-40900"/>
            </a:stretch>
          </a:blipFill>
        </p:spPr>
      </p:sp>
      <p:sp>
        <p:nvSpPr>
          <p:cNvPr id="3" name="TextBox 3"/>
          <p:cNvSpPr txBox="1"/>
          <p:nvPr/>
        </p:nvSpPr>
        <p:spPr>
          <a:xfrm>
            <a:off x="428568" y="6688417"/>
            <a:ext cx="8207096" cy="1067125"/>
          </a:xfrm>
          <a:prstGeom prst="rect">
            <a:avLst/>
          </a:prstGeom>
        </p:spPr>
        <p:txBody>
          <a:bodyPr lIns="0" tIns="0" rIns="0" bIns="0" rtlCol="0" anchor="t">
            <a:spAutoFit/>
          </a:bodyPr>
          <a:lstStyle/>
          <a:p>
            <a:pPr algn="l">
              <a:lnSpc>
                <a:spcPts val="7966"/>
              </a:lnSpc>
            </a:pPr>
            <a:r>
              <a:rPr lang="en-US" sz="8212" b="1">
                <a:solidFill>
                  <a:srgbClr val="F7FDFD"/>
                </a:solidFill>
                <a:latin typeface="DM Sans Bold"/>
                <a:ea typeface="DM Sans Bold"/>
                <a:cs typeface="DM Sans Bold"/>
                <a:sym typeface="DM Sans Bold"/>
              </a:rPr>
              <a:t>Train Test Split</a:t>
            </a:r>
          </a:p>
        </p:txBody>
      </p:sp>
      <p:sp>
        <p:nvSpPr>
          <p:cNvPr id="4" name="TextBox 4"/>
          <p:cNvSpPr txBox="1"/>
          <p:nvPr/>
        </p:nvSpPr>
        <p:spPr>
          <a:xfrm>
            <a:off x="428568" y="3343286"/>
            <a:ext cx="13353216" cy="859325"/>
          </a:xfrm>
          <a:prstGeom prst="rect">
            <a:avLst/>
          </a:prstGeom>
        </p:spPr>
        <p:txBody>
          <a:bodyPr lIns="0" tIns="0" rIns="0" bIns="0" rtlCol="0" anchor="t">
            <a:spAutoFit/>
          </a:bodyPr>
          <a:lstStyle/>
          <a:p>
            <a:pPr algn="l">
              <a:lnSpc>
                <a:spcPts val="6457"/>
              </a:lnSpc>
            </a:pPr>
            <a:r>
              <a:rPr lang="en-US" sz="6657" b="1">
                <a:solidFill>
                  <a:srgbClr val="F7FDFD"/>
                </a:solidFill>
                <a:latin typeface="DM Sans Bold"/>
                <a:ea typeface="DM Sans Bold"/>
                <a:cs typeface="DM Sans Bold"/>
                <a:sym typeface="DM Sans Bold"/>
              </a:rPr>
              <a:t>Splitting the Data into X and Y</a:t>
            </a:r>
          </a:p>
        </p:txBody>
      </p:sp>
      <p:sp>
        <p:nvSpPr>
          <p:cNvPr id="5" name="TextBox 5"/>
          <p:cNvSpPr txBox="1"/>
          <p:nvPr/>
        </p:nvSpPr>
        <p:spPr>
          <a:xfrm>
            <a:off x="428568" y="7707916"/>
            <a:ext cx="11143124" cy="2280315"/>
          </a:xfrm>
          <a:prstGeom prst="rect">
            <a:avLst/>
          </a:prstGeom>
        </p:spPr>
        <p:txBody>
          <a:bodyPr lIns="0" tIns="0" rIns="0" bIns="0" rtlCol="0" anchor="t">
            <a:spAutoFit/>
          </a:bodyPr>
          <a:lstStyle/>
          <a:p>
            <a:pPr algn="l">
              <a:lnSpc>
                <a:spcPts val="4562"/>
              </a:lnSpc>
            </a:pPr>
            <a:r>
              <a:rPr lang="en-US" sz="3379" b="1" spc="202">
                <a:solidFill>
                  <a:srgbClr val="F7FDFD"/>
                </a:solidFill>
                <a:latin typeface="DM Sans Bold"/>
                <a:ea typeface="DM Sans Bold"/>
                <a:cs typeface="DM Sans Bold"/>
                <a:sym typeface="DM Sans Bold"/>
              </a:rPr>
              <a:t>Data is divided into Training (80%) and Testing (20%) sets.</a:t>
            </a:r>
          </a:p>
          <a:p>
            <a:pPr marL="0" lvl="0" indent="0" algn="l">
              <a:lnSpc>
                <a:spcPts val="4562"/>
              </a:lnSpc>
              <a:spcBef>
                <a:spcPct val="0"/>
              </a:spcBef>
            </a:pPr>
            <a:r>
              <a:rPr lang="en-US" sz="3379" b="1" spc="202">
                <a:solidFill>
                  <a:srgbClr val="F7FDFD"/>
                </a:solidFill>
                <a:latin typeface="DM Sans Bold"/>
                <a:ea typeface="DM Sans Bold"/>
                <a:cs typeface="DM Sans Bold"/>
                <a:sym typeface="DM Sans Bold"/>
              </a:rPr>
              <a:t>Setting a random state at 42 ensures consistent results.</a:t>
            </a:r>
          </a:p>
        </p:txBody>
      </p:sp>
      <p:sp>
        <p:nvSpPr>
          <p:cNvPr id="6" name="TextBox 6"/>
          <p:cNvSpPr txBox="1"/>
          <p:nvPr/>
        </p:nvSpPr>
        <p:spPr>
          <a:xfrm>
            <a:off x="428568" y="4145460"/>
            <a:ext cx="12937685" cy="1982657"/>
          </a:xfrm>
          <a:prstGeom prst="rect">
            <a:avLst/>
          </a:prstGeom>
        </p:spPr>
        <p:txBody>
          <a:bodyPr lIns="0" tIns="0" rIns="0" bIns="0" rtlCol="0" anchor="t">
            <a:spAutoFit/>
          </a:bodyPr>
          <a:lstStyle/>
          <a:p>
            <a:pPr algn="l">
              <a:lnSpc>
                <a:spcPts val="5296"/>
              </a:lnSpc>
            </a:pPr>
            <a:r>
              <a:rPr lang="en-US" sz="3923" b="1" spc="235">
                <a:solidFill>
                  <a:srgbClr val="F7FDFD"/>
                </a:solidFill>
                <a:latin typeface="DM Sans Bold"/>
                <a:ea typeface="DM Sans Bold"/>
                <a:cs typeface="DM Sans Bold"/>
                <a:sym typeface="DM Sans Bold"/>
              </a:rPr>
              <a:t>Dataset is divided into two parts X and Y.</a:t>
            </a:r>
          </a:p>
          <a:p>
            <a:pPr algn="l">
              <a:lnSpc>
                <a:spcPts val="5296"/>
              </a:lnSpc>
            </a:pPr>
            <a:r>
              <a:rPr lang="en-US" sz="3923" b="1" spc="235">
                <a:solidFill>
                  <a:srgbClr val="F7FDFD"/>
                </a:solidFill>
                <a:latin typeface="DM Sans Bold"/>
                <a:ea typeface="DM Sans Bold"/>
                <a:cs typeface="DM Sans Bold"/>
                <a:sym typeface="DM Sans Bold"/>
              </a:rPr>
              <a:t>“X”: Independent Variables</a:t>
            </a:r>
          </a:p>
          <a:p>
            <a:pPr marL="0" lvl="0" indent="0" algn="l">
              <a:lnSpc>
                <a:spcPts val="5296"/>
              </a:lnSpc>
              <a:spcBef>
                <a:spcPct val="0"/>
              </a:spcBef>
            </a:pPr>
            <a:r>
              <a:rPr lang="en-US" sz="3923" b="1" spc="235">
                <a:solidFill>
                  <a:srgbClr val="F7FDFD"/>
                </a:solidFill>
                <a:latin typeface="DM Sans Bold"/>
                <a:ea typeface="DM Sans Bold"/>
                <a:cs typeface="DM Sans Bold"/>
                <a:sym typeface="DM Sans Bold"/>
              </a:rPr>
              <a:t>“Y”: Dependent Variables</a:t>
            </a:r>
          </a:p>
        </p:txBody>
      </p:sp>
      <p:sp>
        <p:nvSpPr>
          <p:cNvPr id="7" name="Freeform 7" descr="Top Ranked Data Science Institute, Classroom Plus Online Training | Boston  Institute of Analytics"/>
          <p:cNvSpPr/>
          <p:nvPr/>
        </p:nvSpPr>
        <p:spPr>
          <a:xfrm>
            <a:off x="15385506" y="9269097"/>
            <a:ext cx="2645528" cy="719134"/>
          </a:xfrm>
          <a:custGeom>
            <a:avLst/>
            <a:gdLst/>
            <a:ahLst/>
            <a:cxnLst/>
            <a:rect l="l" t="t" r="r" b="b"/>
            <a:pathLst>
              <a:path w="2645528" h="719134">
                <a:moveTo>
                  <a:pt x="0" y="0"/>
                </a:moveTo>
                <a:lnTo>
                  <a:pt x="2645527" y="0"/>
                </a:lnTo>
                <a:lnTo>
                  <a:pt x="2645527" y="719134"/>
                </a:lnTo>
                <a:lnTo>
                  <a:pt x="0" y="719134"/>
                </a:lnTo>
                <a:lnTo>
                  <a:pt x="0" y="0"/>
                </a:lnTo>
                <a:close/>
              </a:path>
            </a:pathLst>
          </a:custGeom>
          <a:blipFill>
            <a:blip r:embed="rId3"/>
            <a:stretch>
              <a:fillRect l="-4316" r="-3591"/>
            </a:stretch>
          </a:blipFill>
        </p:spPr>
      </p:sp>
      <p:sp>
        <p:nvSpPr>
          <p:cNvPr id="8" name="TextBox 8"/>
          <p:cNvSpPr txBox="1"/>
          <p:nvPr/>
        </p:nvSpPr>
        <p:spPr>
          <a:xfrm>
            <a:off x="428568" y="517706"/>
            <a:ext cx="4216657" cy="1067125"/>
          </a:xfrm>
          <a:prstGeom prst="rect">
            <a:avLst/>
          </a:prstGeom>
        </p:spPr>
        <p:txBody>
          <a:bodyPr lIns="0" tIns="0" rIns="0" bIns="0" rtlCol="0" anchor="t">
            <a:spAutoFit/>
          </a:bodyPr>
          <a:lstStyle/>
          <a:p>
            <a:pPr algn="l">
              <a:lnSpc>
                <a:spcPts val="7966"/>
              </a:lnSpc>
            </a:pPr>
            <a:r>
              <a:rPr lang="en-US" sz="8212" b="1">
                <a:solidFill>
                  <a:srgbClr val="F7FDFD"/>
                </a:solidFill>
                <a:latin typeface="DM Sans Bold"/>
                <a:ea typeface="DM Sans Bold"/>
                <a:cs typeface="DM Sans Bold"/>
                <a:sym typeface="DM Sans Bold"/>
              </a:rPr>
              <a:t>Smote</a:t>
            </a:r>
          </a:p>
        </p:txBody>
      </p:sp>
      <p:sp>
        <p:nvSpPr>
          <p:cNvPr id="9" name="TextBox 9"/>
          <p:cNvSpPr txBox="1"/>
          <p:nvPr/>
        </p:nvSpPr>
        <p:spPr>
          <a:xfrm>
            <a:off x="428568" y="1527681"/>
            <a:ext cx="13353216" cy="1315907"/>
          </a:xfrm>
          <a:prstGeom prst="rect">
            <a:avLst/>
          </a:prstGeom>
        </p:spPr>
        <p:txBody>
          <a:bodyPr lIns="0" tIns="0" rIns="0" bIns="0" rtlCol="0" anchor="t">
            <a:spAutoFit/>
          </a:bodyPr>
          <a:lstStyle/>
          <a:p>
            <a:pPr marL="0" lvl="0" indent="0" algn="l">
              <a:lnSpc>
                <a:spcPts val="5296"/>
              </a:lnSpc>
              <a:spcBef>
                <a:spcPct val="0"/>
              </a:spcBef>
            </a:pPr>
            <a:r>
              <a:rPr lang="en-US" sz="3923" b="1" spc="235">
                <a:solidFill>
                  <a:srgbClr val="F7FDFD"/>
                </a:solidFill>
                <a:latin typeface="DM Sans Bold"/>
                <a:ea typeface="DM Sans Bold"/>
                <a:cs typeface="DM Sans Bold"/>
                <a:sym typeface="DM Sans Bold"/>
              </a:rPr>
              <a:t>Training data becomes balanced, helping the model learn both classes effectively.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1" b="-241"/>
            </a:stretch>
          </a:blipFill>
        </p:spPr>
      </p:sp>
      <p:sp>
        <p:nvSpPr>
          <p:cNvPr id="3" name="Freeform 3"/>
          <p:cNvSpPr/>
          <p:nvPr/>
        </p:nvSpPr>
        <p:spPr>
          <a:xfrm rot="-9196518">
            <a:off x="11706169" y="-2845620"/>
            <a:ext cx="10410369" cy="7196168"/>
          </a:xfrm>
          <a:custGeom>
            <a:avLst/>
            <a:gdLst/>
            <a:ahLst/>
            <a:cxnLst/>
            <a:rect l="l" t="t" r="r" b="b"/>
            <a:pathLst>
              <a:path w="10410369" h="7196168">
                <a:moveTo>
                  <a:pt x="0" y="0"/>
                </a:moveTo>
                <a:lnTo>
                  <a:pt x="10410369" y="0"/>
                </a:lnTo>
                <a:lnTo>
                  <a:pt x="10410369" y="7196168"/>
                </a:lnTo>
                <a:lnTo>
                  <a:pt x="0" y="7196168"/>
                </a:lnTo>
                <a:lnTo>
                  <a:pt x="0" y="0"/>
                </a:lnTo>
                <a:close/>
              </a:path>
            </a:pathLst>
          </a:custGeom>
          <a:blipFill>
            <a:blip r:embed="rId3">
              <a:alphaModFix amt="80000"/>
            </a:blip>
            <a:stretch>
              <a:fillRect/>
            </a:stretch>
          </a:blipFill>
        </p:spPr>
      </p:sp>
      <p:sp>
        <p:nvSpPr>
          <p:cNvPr id="4" name="Freeform 4"/>
          <p:cNvSpPr/>
          <p:nvPr/>
        </p:nvSpPr>
        <p:spPr>
          <a:xfrm rot="-10729597" flipH="1" flipV="1">
            <a:off x="-1338958" y="6180824"/>
            <a:ext cx="10410369" cy="7196168"/>
          </a:xfrm>
          <a:custGeom>
            <a:avLst/>
            <a:gdLst/>
            <a:ahLst/>
            <a:cxnLst/>
            <a:rect l="l" t="t" r="r" b="b"/>
            <a:pathLst>
              <a:path w="10410369" h="7196168">
                <a:moveTo>
                  <a:pt x="10410369" y="7196168"/>
                </a:moveTo>
                <a:lnTo>
                  <a:pt x="0" y="7196168"/>
                </a:lnTo>
                <a:lnTo>
                  <a:pt x="0" y="0"/>
                </a:lnTo>
                <a:lnTo>
                  <a:pt x="10410369" y="0"/>
                </a:lnTo>
                <a:lnTo>
                  <a:pt x="10410369" y="7196168"/>
                </a:lnTo>
                <a:close/>
              </a:path>
            </a:pathLst>
          </a:custGeom>
          <a:blipFill>
            <a:blip r:embed="rId3">
              <a:alphaModFix amt="80000"/>
            </a:blip>
            <a:stretch>
              <a:fillRect/>
            </a:stretch>
          </a:blipFill>
        </p:spPr>
      </p:sp>
      <p:sp>
        <p:nvSpPr>
          <p:cNvPr id="5" name="AutoShape 5"/>
          <p:cNvSpPr/>
          <p:nvPr/>
        </p:nvSpPr>
        <p:spPr>
          <a:xfrm flipV="1">
            <a:off x="6838313" y="0"/>
            <a:ext cx="0" cy="9778908"/>
          </a:xfrm>
          <a:prstGeom prst="line">
            <a:avLst/>
          </a:prstGeom>
          <a:ln w="19050" cap="flat">
            <a:solidFill>
              <a:srgbClr val="000000"/>
            </a:solidFill>
            <a:prstDash val="solid"/>
            <a:headEnd type="none" w="sm" len="sm"/>
            <a:tailEnd type="none" w="sm" len="sm"/>
          </a:ln>
        </p:spPr>
      </p:sp>
      <p:sp>
        <p:nvSpPr>
          <p:cNvPr id="6" name="AutoShape 6"/>
          <p:cNvSpPr/>
          <p:nvPr/>
        </p:nvSpPr>
        <p:spPr>
          <a:xfrm>
            <a:off x="2633253" y="9778908"/>
            <a:ext cx="13021495" cy="0"/>
          </a:xfrm>
          <a:prstGeom prst="line">
            <a:avLst/>
          </a:prstGeom>
          <a:ln w="19050" cap="flat">
            <a:solidFill>
              <a:srgbClr val="000000"/>
            </a:solidFill>
            <a:prstDash val="solid"/>
            <a:headEnd type="none" w="sm" len="sm"/>
            <a:tailEnd type="none" w="sm" len="sm"/>
          </a:ln>
        </p:spPr>
      </p:sp>
      <p:grpSp>
        <p:nvGrpSpPr>
          <p:cNvPr id="7" name="Group 7"/>
          <p:cNvGrpSpPr/>
          <p:nvPr/>
        </p:nvGrpSpPr>
        <p:grpSpPr>
          <a:xfrm>
            <a:off x="6660664" y="574814"/>
            <a:ext cx="355300" cy="35530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6B3EA">
                    <a:alpha val="100000"/>
                  </a:srgbClr>
                </a:gs>
                <a:gs pos="100000">
                  <a:srgbClr val="D2F6FC">
                    <a:alpha val="100000"/>
                  </a:srgbClr>
                </a:gs>
              </a:gsLst>
              <a:lin ang="0"/>
            </a:gra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858"/>
                </a:lnSpc>
              </a:pPr>
              <a:endParaRPr/>
            </a:p>
          </p:txBody>
        </p:sp>
      </p:grpSp>
      <p:grpSp>
        <p:nvGrpSpPr>
          <p:cNvPr id="10" name="Group 10"/>
          <p:cNvGrpSpPr/>
          <p:nvPr/>
        </p:nvGrpSpPr>
        <p:grpSpPr>
          <a:xfrm>
            <a:off x="6660664" y="2610945"/>
            <a:ext cx="355300" cy="35530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6B3EA">
                    <a:alpha val="100000"/>
                  </a:srgbClr>
                </a:gs>
                <a:gs pos="100000">
                  <a:srgbClr val="D2F6FC">
                    <a:alpha val="100000"/>
                  </a:srgbClr>
                </a:gs>
              </a:gsLst>
              <a:lin ang="0"/>
            </a:gra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858"/>
                </a:lnSpc>
              </a:pPr>
              <a:endParaRPr/>
            </a:p>
          </p:txBody>
        </p:sp>
      </p:grpSp>
      <p:grpSp>
        <p:nvGrpSpPr>
          <p:cNvPr id="13" name="Group 13"/>
          <p:cNvGrpSpPr/>
          <p:nvPr/>
        </p:nvGrpSpPr>
        <p:grpSpPr>
          <a:xfrm>
            <a:off x="6660664" y="5105269"/>
            <a:ext cx="355300" cy="3553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6B3EA">
                    <a:alpha val="100000"/>
                  </a:srgbClr>
                </a:gs>
                <a:gs pos="100000">
                  <a:srgbClr val="D2F6FC">
                    <a:alpha val="100000"/>
                  </a:srgbClr>
                </a:gs>
              </a:gsLst>
              <a:lin ang="0"/>
            </a:gra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858"/>
                </a:lnSpc>
              </a:pPr>
              <a:endParaRPr/>
            </a:p>
          </p:txBody>
        </p:sp>
      </p:grpSp>
      <p:grpSp>
        <p:nvGrpSpPr>
          <p:cNvPr id="16" name="Group 16"/>
          <p:cNvGrpSpPr/>
          <p:nvPr/>
        </p:nvGrpSpPr>
        <p:grpSpPr>
          <a:xfrm>
            <a:off x="6660664" y="7012735"/>
            <a:ext cx="355300" cy="35530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E6B3EA">
                    <a:alpha val="100000"/>
                  </a:srgbClr>
                </a:gs>
                <a:gs pos="100000">
                  <a:srgbClr val="D2F6FC">
                    <a:alpha val="100000"/>
                  </a:srgbClr>
                </a:gs>
              </a:gsLst>
              <a:lin ang="0"/>
            </a:gra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858"/>
                </a:lnSpc>
              </a:pPr>
              <a:endParaRPr/>
            </a:p>
          </p:txBody>
        </p:sp>
      </p:grpSp>
      <p:sp>
        <p:nvSpPr>
          <p:cNvPr id="19" name="TextBox 19"/>
          <p:cNvSpPr txBox="1"/>
          <p:nvPr/>
        </p:nvSpPr>
        <p:spPr>
          <a:xfrm>
            <a:off x="695913" y="1990350"/>
            <a:ext cx="5263653" cy="2390477"/>
          </a:xfrm>
          <a:prstGeom prst="rect">
            <a:avLst/>
          </a:prstGeom>
        </p:spPr>
        <p:txBody>
          <a:bodyPr lIns="0" tIns="0" rIns="0" bIns="0" rtlCol="0" anchor="t">
            <a:spAutoFit/>
          </a:bodyPr>
          <a:lstStyle/>
          <a:p>
            <a:pPr algn="l">
              <a:lnSpc>
                <a:spcPts val="9378"/>
              </a:lnSpc>
            </a:pPr>
            <a:r>
              <a:rPr lang="en-US" sz="8448" b="1" spc="245">
                <a:solidFill>
                  <a:srgbClr val="000000"/>
                </a:solidFill>
                <a:latin typeface="Raleway Ultra-Bold"/>
                <a:ea typeface="Raleway Ultra-Bold"/>
                <a:cs typeface="Raleway Ultra-Bold"/>
                <a:sym typeface="Raleway Ultra-Bold"/>
              </a:rPr>
              <a:t>Model Selection</a:t>
            </a:r>
          </a:p>
        </p:txBody>
      </p:sp>
      <p:sp>
        <p:nvSpPr>
          <p:cNvPr id="20" name="TextBox 20"/>
          <p:cNvSpPr txBox="1"/>
          <p:nvPr/>
        </p:nvSpPr>
        <p:spPr>
          <a:xfrm>
            <a:off x="8416290" y="980309"/>
            <a:ext cx="9315807" cy="1118235"/>
          </a:xfrm>
          <a:prstGeom prst="rect">
            <a:avLst/>
          </a:prstGeom>
        </p:spPr>
        <p:txBody>
          <a:bodyPr lIns="0" tIns="0" rIns="0" bIns="0" rtlCol="0" anchor="t">
            <a:spAutoFit/>
          </a:bodyPr>
          <a:lstStyle/>
          <a:p>
            <a:pPr marL="0" lvl="0" indent="0" algn="just">
              <a:lnSpc>
                <a:spcPts val="2939"/>
              </a:lnSpc>
              <a:spcBef>
                <a:spcPct val="0"/>
              </a:spcBef>
            </a:pPr>
            <a:r>
              <a:rPr lang="en-US" sz="2099">
                <a:solidFill>
                  <a:srgbClr val="101010"/>
                </a:solidFill>
                <a:latin typeface="Raleway"/>
                <a:ea typeface="Raleway"/>
                <a:cs typeface="Raleway"/>
                <a:sym typeface="Raleway"/>
              </a:rPr>
              <a:t>Commonly used for binary classification problems. It is preferred because it provides a simple and efficient way to model the relationship between the independent variables and the probability of a certain outcome. </a:t>
            </a:r>
          </a:p>
        </p:txBody>
      </p:sp>
      <p:sp>
        <p:nvSpPr>
          <p:cNvPr id="21" name="TextBox 21"/>
          <p:cNvSpPr txBox="1"/>
          <p:nvPr/>
        </p:nvSpPr>
        <p:spPr>
          <a:xfrm>
            <a:off x="8418586" y="3133668"/>
            <a:ext cx="9313511" cy="1118235"/>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101010"/>
                </a:solidFill>
                <a:latin typeface="Raleway"/>
                <a:ea typeface="Raleway"/>
                <a:cs typeface="Raleway"/>
                <a:sym typeface="Raleway"/>
              </a:rPr>
              <a:t>Commonly used for classification because they are simple, computationally efficient, efficient, and effective in handling high- dimensional data. Works best for categorical independent columns.</a:t>
            </a:r>
          </a:p>
        </p:txBody>
      </p:sp>
      <p:sp>
        <p:nvSpPr>
          <p:cNvPr id="22" name="TextBox 22"/>
          <p:cNvSpPr txBox="1"/>
          <p:nvPr/>
        </p:nvSpPr>
        <p:spPr>
          <a:xfrm>
            <a:off x="8418586" y="5623820"/>
            <a:ext cx="9471279" cy="746760"/>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101010"/>
                </a:solidFill>
                <a:latin typeface="Raleway"/>
                <a:ea typeface="Raleway"/>
                <a:cs typeface="Raleway"/>
                <a:sym typeface="Raleway"/>
              </a:rPr>
              <a:t>Its is a robust supervised algorithm suitable for both regression and classification tasks.</a:t>
            </a:r>
          </a:p>
        </p:txBody>
      </p:sp>
      <p:sp>
        <p:nvSpPr>
          <p:cNvPr id="23" name="TextBox 23"/>
          <p:cNvSpPr txBox="1"/>
          <p:nvPr/>
        </p:nvSpPr>
        <p:spPr>
          <a:xfrm>
            <a:off x="8418586" y="7497705"/>
            <a:ext cx="9471279" cy="1118235"/>
          </a:xfrm>
          <a:prstGeom prst="rect">
            <a:avLst/>
          </a:prstGeom>
        </p:spPr>
        <p:txBody>
          <a:bodyPr lIns="0" tIns="0" rIns="0" bIns="0" rtlCol="0" anchor="t">
            <a:spAutoFit/>
          </a:bodyPr>
          <a:lstStyle/>
          <a:p>
            <a:pPr marL="0" lvl="0" indent="0" algn="just">
              <a:lnSpc>
                <a:spcPts val="2940"/>
              </a:lnSpc>
              <a:spcBef>
                <a:spcPct val="0"/>
              </a:spcBef>
            </a:pPr>
            <a:r>
              <a:rPr lang="en-US" sz="2100" dirty="0">
                <a:solidFill>
                  <a:srgbClr val="101010"/>
                </a:solidFill>
                <a:latin typeface="Raleway"/>
                <a:ea typeface="Raleway"/>
                <a:cs typeface="Raleway"/>
                <a:sym typeface="Raleway"/>
              </a:rPr>
              <a:t>XGB</a:t>
            </a:r>
            <a:r>
              <a:rPr lang="en-US" sz="2100" u="none" strike="noStrike" dirty="0">
                <a:solidFill>
                  <a:srgbClr val="101010"/>
                </a:solidFill>
                <a:latin typeface="Raleway"/>
                <a:ea typeface="Raleway"/>
                <a:cs typeface="Raleway"/>
                <a:sym typeface="Raleway"/>
              </a:rPr>
              <a:t>oost (short for Extreme Gradient Boosting) is a powerful machine learning algorithm based on gradient boosting. It is widely used for structured (tabular) data in classification, regression, and ranking tasks.</a:t>
            </a:r>
          </a:p>
        </p:txBody>
      </p:sp>
      <p:sp>
        <p:nvSpPr>
          <p:cNvPr id="24" name="TextBox 24"/>
          <p:cNvSpPr txBox="1"/>
          <p:nvPr/>
        </p:nvSpPr>
        <p:spPr>
          <a:xfrm>
            <a:off x="8416290" y="444171"/>
            <a:ext cx="5960210" cy="573406"/>
          </a:xfrm>
          <a:prstGeom prst="rect">
            <a:avLst/>
          </a:prstGeom>
        </p:spPr>
        <p:txBody>
          <a:bodyPr lIns="0" tIns="0" rIns="0" bIns="0" rtlCol="0" anchor="t">
            <a:spAutoFit/>
          </a:bodyPr>
          <a:lstStyle/>
          <a:p>
            <a:pPr marL="0" lvl="0" indent="0" algn="l">
              <a:lnSpc>
                <a:spcPts val="4619"/>
              </a:lnSpc>
              <a:spcBef>
                <a:spcPct val="0"/>
              </a:spcBef>
            </a:pPr>
            <a:r>
              <a:rPr lang="en-US" sz="3299" b="1">
                <a:solidFill>
                  <a:srgbClr val="101010"/>
                </a:solidFill>
                <a:latin typeface="Raleway Bold"/>
                <a:ea typeface="Raleway Bold"/>
                <a:cs typeface="Raleway Bold"/>
                <a:sym typeface="Raleway Bold"/>
              </a:rPr>
              <a:t>Logistic Regression</a:t>
            </a:r>
          </a:p>
        </p:txBody>
      </p:sp>
      <p:sp>
        <p:nvSpPr>
          <p:cNvPr id="25" name="TextBox 25"/>
          <p:cNvSpPr txBox="1"/>
          <p:nvPr/>
        </p:nvSpPr>
        <p:spPr>
          <a:xfrm>
            <a:off x="8416290" y="2463792"/>
            <a:ext cx="5260587" cy="573405"/>
          </a:xfrm>
          <a:prstGeom prst="rect">
            <a:avLst/>
          </a:prstGeom>
        </p:spPr>
        <p:txBody>
          <a:bodyPr lIns="0" tIns="0" rIns="0" bIns="0" rtlCol="0" anchor="t">
            <a:spAutoFit/>
          </a:bodyPr>
          <a:lstStyle/>
          <a:p>
            <a:pPr marL="0" lvl="0" indent="0" algn="l">
              <a:lnSpc>
                <a:spcPts val="4620"/>
              </a:lnSpc>
              <a:spcBef>
                <a:spcPct val="0"/>
              </a:spcBef>
            </a:pPr>
            <a:r>
              <a:rPr lang="en-US" sz="3300" b="1">
                <a:solidFill>
                  <a:srgbClr val="101010"/>
                </a:solidFill>
                <a:latin typeface="Raleway Bold"/>
                <a:ea typeface="Raleway Bold"/>
                <a:cs typeface="Raleway Bold"/>
                <a:sym typeface="Raleway Bold"/>
              </a:rPr>
              <a:t>Decision Tree</a:t>
            </a:r>
          </a:p>
        </p:txBody>
      </p:sp>
      <p:sp>
        <p:nvSpPr>
          <p:cNvPr id="26" name="TextBox 26"/>
          <p:cNvSpPr txBox="1"/>
          <p:nvPr/>
        </p:nvSpPr>
        <p:spPr>
          <a:xfrm>
            <a:off x="8417055" y="4994927"/>
            <a:ext cx="3757695" cy="573405"/>
          </a:xfrm>
          <a:prstGeom prst="rect">
            <a:avLst/>
          </a:prstGeom>
        </p:spPr>
        <p:txBody>
          <a:bodyPr lIns="0" tIns="0" rIns="0" bIns="0" rtlCol="0" anchor="t">
            <a:spAutoFit/>
          </a:bodyPr>
          <a:lstStyle/>
          <a:p>
            <a:pPr marL="0" lvl="0" indent="0" algn="l">
              <a:lnSpc>
                <a:spcPts val="4620"/>
              </a:lnSpc>
              <a:spcBef>
                <a:spcPct val="0"/>
              </a:spcBef>
            </a:pPr>
            <a:r>
              <a:rPr lang="en-US" sz="3300" b="1">
                <a:solidFill>
                  <a:srgbClr val="101010"/>
                </a:solidFill>
                <a:latin typeface="Raleway Bold"/>
                <a:ea typeface="Raleway Bold"/>
                <a:cs typeface="Raleway Bold"/>
                <a:sym typeface="Raleway Bold"/>
              </a:rPr>
              <a:t>Random Forest</a:t>
            </a:r>
          </a:p>
        </p:txBody>
      </p:sp>
      <p:sp>
        <p:nvSpPr>
          <p:cNvPr id="27" name="TextBox 27"/>
          <p:cNvSpPr txBox="1"/>
          <p:nvPr/>
        </p:nvSpPr>
        <p:spPr>
          <a:xfrm>
            <a:off x="8416290" y="6878484"/>
            <a:ext cx="2410274" cy="573405"/>
          </a:xfrm>
          <a:prstGeom prst="rect">
            <a:avLst/>
          </a:prstGeom>
        </p:spPr>
        <p:txBody>
          <a:bodyPr lIns="0" tIns="0" rIns="0" bIns="0" rtlCol="0" anchor="t">
            <a:spAutoFit/>
          </a:bodyPr>
          <a:lstStyle/>
          <a:p>
            <a:pPr marL="0" lvl="0" indent="0" algn="l">
              <a:lnSpc>
                <a:spcPts val="4620"/>
              </a:lnSpc>
              <a:spcBef>
                <a:spcPct val="0"/>
              </a:spcBef>
            </a:pPr>
            <a:r>
              <a:rPr lang="en-US" sz="3300" b="1" dirty="0">
                <a:solidFill>
                  <a:srgbClr val="101010"/>
                </a:solidFill>
                <a:latin typeface="Raleway Bold"/>
                <a:ea typeface="Raleway Bold"/>
                <a:cs typeface="Raleway Bold"/>
                <a:sym typeface="Raleway Bold"/>
              </a:rPr>
              <a:t>XGBoost</a:t>
            </a:r>
          </a:p>
        </p:txBody>
      </p:sp>
      <p:sp>
        <p:nvSpPr>
          <p:cNvPr id="28" name="Freeform 28" descr="Top Ranked Data Science Institute, Classroom Plus Online Training | Boston  Institute of Analytics"/>
          <p:cNvSpPr/>
          <p:nvPr/>
        </p:nvSpPr>
        <p:spPr>
          <a:xfrm>
            <a:off x="15244337" y="9059774"/>
            <a:ext cx="2645528" cy="719134"/>
          </a:xfrm>
          <a:custGeom>
            <a:avLst/>
            <a:gdLst/>
            <a:ahLst/>
            <a:cxnLst/>
            <a:rect l="l" t="t" r="r" b="b"/>
            <a:pathLst>
              <a:path w="2645528" h="719134">
                <a:moveTo>
                  <a:pt x="0" y="0"/>
                </a:moveTo>
                <a:lnTo>
                  <a:pt x="2645528" y="0"/>
                </a:lnTo>
                <a:lnTo>
                  <a:pt x="2645528" y="719134"/>
                </a:lnTo>
                <a:lnTo>
                  <a:pt x="0" y="719134"/>
                </a:lnTo>
                <a:lnTo>
                  <a:pt x="0" y="0"/>
                </a:lnTo>
                <a:close/>
              </a:path>
            </a:pathLst>
          </a:custGeom>
          <a:blipFill>
            <a:blip r:embed="rId4"/>
            <a:stretch>
              <a:fillRect l="-4316" r="-3591"/>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499495" y="3226516"/>
            <a:ext cx="9788505" cy="7060484"/>
          </a:xfrm>
          <a:custGeom>
            <a:avLst/>
            <a:gdLst/>
            <a:ahLst/>
            <a:cxnLst/>
            <a:rect l="l" t="t" r="r" b="b"/>
            <a:pathLst>
              <a:path w="9788505" h="7060484">
                <a:moveTo>
                  <a:pt x="0" y="0"/>
                </a:moveTo>
                <a:lnTo>
                  <a:pt x="9788505" y="0"/>
                </a:lnTo>
                <a:lnTo>
                  <a:pt x="9788505" y="7060484"/>
                </a:lnTo>
                <a:lnTo>
                  <a:pt x="0" y="7060484"/>
                </a:lnTo>
                <a:lnTo>
                  <a:pt x="0" y="0"/>
                </a:lnTo>
                <a:close/>
              </a:path>
            </a:pathLst>
          </a:custGeom>
          <a:blipFill>
            <a:blip r:embed="rId2">
              <a:alphaModFix amt="36000"/>
            </a:blip>
            <a:stretch>
              <a:fillRect l="-28931" t="-18901" r="-24967" b="-23081"/>
            </a:stretch>
          </a:blipFill>
        </p:spPr>
      </p:sp>
      <p:sp>
        <p:nvSpPr>
          <p:cNvPr id="4" name="Freeform 4" descr="Top Ranked Data Science Institute, Classroom Plus Online Training | Boston  Institute of Analytics"/>
          <p:cNvSpPr/>
          <p:nvPr/>
        </p:nvSpPr>
        <p:spPr>
          <a:xfrm>
            <a:off x="15642472" y="9567866"/>
            <a:ext cx="2645528" cy="719134"/>
          </a:xfrm>
          <a:custGeom>
            <a:avLst/>
            <a:gdLst/>
            <a:ahLst/>
            <a:cxnLst/>
            <a:rect l="l" t="t" r="r" b="b"/>
            <a:pathLst>
              <a:path w="2645528" h="719134">
                <a:moveTo>
                  <a:pt x="0" y="0"/>
                </a:moveTo>
                <a:lnTo>
                  <a:pt x="2645528" y="0"/>
                </a:lnTo>
                <a:lnTo>
                  <a:pt x="2645528" y="719134"/>
                </a:lnTo>
                <a:lnTo>
                  <a:pt x="0" y="719134"/>
                </a:lnTo>
                <a:lnTo>
                  <a:pt x="0" y="0"/>
                </a:lnTo>
                <a:close/>
              </a:path>
            </a:pathLst>
          </a:custGeom>
          <a:blipFill>
            <a:blip r:embed="rId3"/>
            <a:stretch>
              <a:fillRect l="-4316" r="-3591"/>
            </a:stretch>
          </a:blipFill>
        </p:spPr>
      </p:sp>
      <p:sp>
        <p:nvSpPr>
          <p:cNvPr id="5" name="Freeform 5"/>
          <p:cNvSpPr/>
          <p:nvPr/>
        </p:nvSpPr>
        <p:spPr>
          <a:xfrm>
            <a:off x="-57083" y="7133378"/>
            <a:ext cx="8556579" cy="3153622"/>
          </a:xfrm>
          <a:custGeom>
            <a:avLst/>
            <a:gdLst/>
            <a:ahLst/>
            <a:cxnLst/>
            <a:rect l="l" t="t" r="r" b="b"/>
            <a:pathLst>
              <a:path w="8556579" h="3153622">
                <a:moveTo>
                  <a:pt x="0" y="0"/>
                </a:moveTo>
                <a:lnTo>
                  <a:pt x="8556578" y="0"/>
                </a:lnTo>
                <a:lnTo>
                  <a:pt x="8556578" y="3153622"/>
                </a:lnTo>
                <a:lnTo>
                  <a:pt x="0" y="3153622"/>
                </a:lnTo>
                <a:lnTo>
                  <a:pt x="0" y="0"/>
                </a:lnTo>
                <a:close/>
              </a:path>
            </a:pathLst>
          </a:custGeom>
          <a:blipFill>
            <a:blip r:embed="rId4"/>
            <a:stretch>
              <a:fillRect l="-1623" t="-5995" r="-8657" b="-2254"/>
            </a:stretch>
          </a:blipFill>
        </p:spPr>
      </p:sp>
      <p:sp>
        <p:nvSpPr>
          <p:cNvPr id="6" name="TextBox 6"/>
          <p:cNvSpPr txBox="1"/>
          <p:nvPr/>
        </p:nvSpPr>
        <p:spPr>
          <a:xfrm>
            <a:off x="8598007" y="3150316"/>
            <a:ext cx="9689993" cy="6558380"/>
          </a:xfrm>
          <a:prstGeom prst="rect">
            <a:avLst/>
          </a:prstGeom>
        </p:spPr>
        <p:txBody>
          <a:bodyPr lIns="0" tIns="0" rIns="0" bIns="0" rtlCol="0" anchor="t">
            <a:spAutoFit/>
          </a:bodyPr>
          <a:lstStyle/>
          <a:p>
            <a:pPr algn="l">
              <a:lnSpc>
                <a:spcPts val="4005"/>
              </a:lnSpc>
            </a:pPr>
            <a:r>
              <a:rPr lang="en-US" sz="2861" b="1">
                <a:solidFill>
                  <a:srgbClr val="000000"/>
                </a:solidFill>
                <a:latin typeface="Poppins Bold"/>
                <a:ea typeface="Poppins Bold"/>
                <a:cs typeface="Poppins Bold"/>
                <a:sym typeface="Poppins Bold"/>
              </a:rPr>
              <a:t>Why Random Forest?</a:t>
            </a:r>
          </a:p>
          <a:p>
            <a:pPr algn="l">
              <a:lnSpc>
                <a:spcPts val="4005"/>
              </a:lnSpc>
            </a:pPr>
            <a:r>
              <a:rPr lang="en-US" sz="2861">
                <a:solidFill>
                  <a:srgbClr val="000000"/>
                </a:solidFill>
                <a:latin typeface="Poppins"/>
                <a:ea typeface="Poppins"/>
                <a:cs typeface="Poppins"/>
                <a:sym typeface="Poppins"/>
              </a:rPr>
              <a:t>Accuracy is 0.79 (Highest among all)</a:t>
            </a:r>
          </a:p>
          <a:p>
            <a:pPr algn="l">
              <a:lnSpc>
                <a:spcPts val="4005"/>
              </a:lnSpc>
            </a:pPr>
            <a:endParaRPr lang="en-US" sz="2861">
              <a:solidFill>
                <a:srgbClr val="000000"/>
              </a:solidFill>
              <a:latin typeface="Poppins"/>
              <a:ea typeface="Poppins"/>
              <a:cs typeface="Poppins"/>
              <a:sym typeface="Poppins"/>
            </a:endParaRPr>
          </a:p>
          <a:p>
            <a:pPr algn="l">
              <a:lnSpc>
                <a:spcPts val="4005"/>
              </a:lnSpc>
            </a:pPr>
            <a:r>
              <a:rPr lang="en-US" sz="2861" b="1">
                <a:solidFill>
                  <a:srgbClr val="000000"/>
                </a:solidFill>
                <a:latin typeface="Poppins Bold"/>
                <a:ea typeface="Poppins Bold"/>
                <a:cs typeface="Poppins Bold"/>
                <a:sym typeface="Poppins Bold"/>
              </a:rPr>
              <a:t>Precision (0.79):</a:t>
            </a:r>
          </a:p>
          <a:p>
            <a:pPr algn="l">
              <a:lnSpc>
                <a:spcPts val="4005"/>
              </a:lnSpc>
            </a:pPr>
            <a:r>
              <a:rPr lang="en-US" sz="2861">
                <a:solidFill>
                  <a:srgbClr val="000000"/>
                </a:solidFill>
                <a:latin typeface="Poppins"/>
                <a:ea typeface="Poppins"/>
                <a:cs typeface="Poppins"/>
                <a:sym typeface="Poppins"/>
              </a:rPr>
              <a:t>Of predicted “job‑seeking” candidates, 79% are correctly identified.</a:t>
            </a:r>
          </a:p>
          <a:p>
            <a:pPr algn="l">
              <a:lnSpc>
                <a:spcPts val="4005"/>
              </a:lnSpc>
            </a:pPr>
            <a:r>
              <a:rPr lang="en-US" sz="2861" b="1">
                <a:solidFill>
                  <a:srgbClr val="000000"/>
                </a:solidFill>
                <a:latin typeface="Poppins Bold"/>
                <a:ea typeface="Poppins Bold"/>
                <a:cs typeface="Poppins Bold"/>
                <a:sym typeface="Poppins Bold"/>
              </a:rPr>
              <a:t>Recall (0.81):</a:t>
            </a:r>
          </a:p>
          <a:p>
            <a:pPr algn="l">
              <a:lnSpc>
                <a:spcPts val="4005"/>
              </a:lnSpc>
            </a:pPr>
            <a:r>
              <a:rPr lang="en-US" sz="2861">
                <a:solidFill>
                  <a:srgbClr val="000000"/>
                </a:solidFill>
                <a:latin typeface="Poppins"/>
                <a:ea typeface="Poppins"/>
                <a:cs typeface="Poppins"/>
                <a:sym typeface="Poppins"/>
              </a:rPr>
              <a:t>Of all actual job‑seekers, the model identifies 81%.</a:t>
            </a:r>
          </a:p>
          <a:p>
            <a:pPr algn="l">
              <a:lnSpc>
                <a:spcPts val="4005"/>
              </a:lnSpc>
            </a:pPr>
            <a:endParaRPr lang="en-US" sz="2861">
              <a:solidFill>
                <a:srgbClr val="000000"/>
              </a:solidFill>
              <a:latin typeface="Poppins"/>
              <a:ea typeface="Poppins"/>
              <a:cs typeface="Poppins"/>
              <a:sym typeface="Poppins"/>
            </a:endParaRPr>
          </a:p>
          <a:p>
            <a:pPr algn="l">
              <a:lnSpc>
                <a:spcPts val="4005"/>
              </a:lnSpc>
              <a:spcBef>
                <a:spcPct val="0"/>
              </a:spcBef>
            </a:pPr>
            <a:r>
              <a:rPr lang="en-US" sz="2861" b="1">
                <a:solidFill>
                  <a:srgbClr val="000000"/>
                </a:solidFill>
                <a:latin typeface="Poppins Bold"/>
                <a:ea typeface="Poppins Bold"/>
                <a:cs typeface="Poppins Bold"/>
                <a:sym typeface="Poppins Bold"/>
              </a:rPr>
              <a:t>Which to Prioritize?</a:t>
            </a:r>
          </a:p>
          <a:p>
            <a:pPr algn="l">
              <a:lnSpc>
                <a:spcPts val="4005"/>
              </a:lnSpc>
              <a:spcBef>
                <a:spcPct val="0"/>
              </a:spcBef>
            </a:pPr>
            <a:r>
              <a:rPr lang="en-US" sz="2861">
                <a:solidFill>
                  <a:srgbClr val="000000"/>
                </a:solidFill>
                <a:latin typeface="Poppins"/>
                <a:ea typeface="Poppins"/>
                <a:cs typeface="Poppins"/>
                <a:sym typeface="Poppins"/>
              </a:rPr>
              <a:t>Recall</a:t>
            </a:r>
          </a:p>
          <a:p>
            <a:pPr algn="l">
              <a:lnSpc>
                <a:spcPts val="4005"/>
              </a:lnSpc>
              <a:spcBef>
                <a:spcPct val="0"/>
              </a:spcBef>
            </a:pPr>
            <a:r>
              <a:rPr lang="en-US" sz="2861">
                <a:solidFill>
                  <a:srgbClr val="000000"/>
                </a:solidFill>
                <a:latin typeface="Poppins"/>
                <a:ea typeface="Poppins"/>
                <a:cs typeface="Poppins"/>
                <a:sym typeface="Poppins"/>
              </a:rPr>
              <a:t>Context: High‑stakes hiring → missing good candidates is costlier than some irrelevant outreach</a:t>
            </a:r>
          </a:p>
        </p:txBody>
      </p:sp>
      <p:sp>
        <p:nvSpPr>
          <p:cNvPr id="7" name="Freeform 7"/>
          <p:cNvSpPr/>
          <p:nvPr/>
        </p:nvSpPr>
        <p:spPr>
          <a:xfrm>
            <a:off x="0" y="0"/>
            <a:ext cx="8499495" cy="7133378"/>
          </a:xfrm>
          <a:custGeom>
            <a:avLst/>
            <a:gdLst/>
            <a:ahLst/>
            <a:cxnLst/>
            <a:rect l="l" t="t" r="r" b="b"/>
            <a:pathLst>
              <a:path w="8499495" h="7133378">
                <a:moveTo>
                  <a:pt x="0" y="0"/>
                </a:moveTo>
                <a:lnTo>
                  <a:pt x="8499495" y="0"/>
                </a:lnTo>
                <a:lnTo>
                  <a:pt x="8499495" y="7133378"/>
                </a:lnTo>
                <a:lnTo>
                  <a:pt x="0" y="7133378"/>
                </a:lnTo>
                <a:lnTo>
                  <a:pt x="0" y="0"/>
                </a:lnTo>
                <a:close/>
              </a:path>
            </a:pathLst>
          </a:custGeom>
          <a:blipFill>
            <a:blip r:embed="rId5"/>
            <a:stretch>
              <a:fillRect l="-2336" t="-305" r="-5573" b="-305"/>
            </a:stretch>
          </a:blipFill>
        </p:spPr>
      </p:sp>
      <p:sp>
        <p:nvSpPr>
          <p:cNvPr id="8" name="Freeform 8"/>
          <p:cNvSpPr/>
          <p:nvPr/>
        </p:nvSpPr>
        <p:spPr>
          <a:xfrm>
            <a:off x="4949181" y="3566689"/>
            <a:ext cx="2651537" cy="1044824"/>
          </a:xfrm>
          <a:custGeom>
            <a:avLst/>
            <a:gdLst/>
            <a:ahLst/>
            <a:cxnLst/>
            <a:rect l="l" t="t" r="r" b="b"/>
            <a:pathLst>
              <a:path w="2651537" h="1044824">
                <a:moveTo>
                  <a:pt x="0" y="0"/>
                </a:moveTo>
                <a:lnTo>
                  <a:pt x="2651536" y="0"/>
                </a:lnTo>
                <a:lnTo>
                  <a:pt x="2651536" y="1044824"/>
                </a:lnTo>
                <a:lnTo>
                  <a:pt x="0" y="1044824"/>
                </a:lnTo>
                <a:lnTo>
                  <a:pt x="0" y="0"/>
                </a:lnTo>
                <a:close/>
              </a:path>
            </a:pathLst>
          </a:custGeom>
          <a:blipFill>
            <a:blip r:embed="rId6"/>
            <a:stretch>
              <a:fillRect l="-1526" t="-15263" r="-10125" b="-20743"/>
            </a:stretch>
          </a:blipFill>
        </p:spPr>
      </p:sp>
      <p:graphicFrame>
        <p:nvGraphicFramePr>
          <p:cNvPr id="9" name="Table 8">
            <a:extLst>
              <a:ext uri="{FF2B5EF4-FFF2-40B4-BE49-F238E27FC236}">
                <a16:creationId xmlns:a16="http://schemas.microsoft.com/office/drawing/2014/main" id="{7CB7F00F-8736-599A-E3E2-C7AD89B163BC}"/>
              </a:ext>
            </a:extLst>
          </p:cNvPr>
          <p:cNvGraphicFramePr>
            <a:graphicFrameLocks noGrp="1"/>
          </p:cNvGraphicFramePr>
          <p:nvPr>
            <p:extLst>
              <p:ext uri="{D42A27DB-BD31-4B8C-83A1-F6EECF244321}">
                <p14:modId xmlns:p14="http://schemas.microsoft.com/office/powerpoint/2010/main" val="1776154535"/>
              </p:ext>
            </p:extLst>
          </p:nvPr>
        </p:nvGraphicFramePr>
        <p:xfrm>
          <a:off x="8305800" y="57150"/>
          <a:ext cx="9982200" cy="3153620"/>
        </p:xfrm>
        <a:graphic>
          <a:graphicData uri="http://schemas.openxmlformats.org/drawingml/2006/table">
            <a:tbl>
              <a:tblPr firstRow="1" bandRow="1">
                <a:tableStyleId>{BDBED569-4797-4DF1-A0F4-6AAB3CD982D8}</a:tableStyleId>
              </a:tblPr>
              <a:tblGrid>
                <a:gridCol w="2514600">
                  <a:extLst>
                    <a:ext uri="{9D8B030D-6E8A-4147-A177-3AD203B41FA5}">
                      <a16:colId xmlns:a16="http://schemas.microsoft.com/office/drawing/2014/main" val="1614550691"/>
                    </a:ext>
                  </a:extLst>
                </a:gridCol>
                <a:gridCol w="1752600">
                  <a:extLst>
                    <a:ext uri="{9D8B030D-6E8A-4147-A177-3AD203B41FA5}">
                      <a16:colId xmlns:a16="http://schemas.microsoft.com/office/drawing/2014/main" val="711565166"/>
                    </a:ext>
                  </a:extLst>
                </a:gridCol>
                <a:gridCol w="1981200">
                  <a:extLst>
                    <a:ext uri="{9D8B030D-6E8A-4147-A177-3AD203B41FA5}">
                      <a16:colId xmlns:a16="http://schemas.microsoft.com/office/drawing/2014/main" val="3000411416"/>
                    </a:ext>
                  </a:extLst>
                </a:gridCol>
                <a:gridCol w="1737360">
                  <a:extLst>
                    <a:ext uri="{9D8B030D-6E8A-4147-A177-3AD203B41FA5}">
                      <a16:colId xmlns:a16="http://schemas.microsoft.com/office/drawing/2014/main" val="1526059614"/>
                    </a:ext>
                  </a:extLst>
                </a:gridCol>
                <a:gridCol w="1996440">
                  <a:extLst>
                    <a:ext uri="{9D8B030D-6E8A-4147-A177-3AD203B41FA5}">
                      <a16:colId xmlns:a16="http://schemas.microsoft.com/office/drawing/2014/main" val="47740869"/>
                    </a:ext>
                  </a:extLst>
                </a:gridCol>
              </a:tblGrid>
              <a:tr h="630724">
                <a:tc>
                  <a:txBody>
                    <a:bodyPr/>
                    <a:lstStyle/>
                    <a:p>
                      <a:endParaRPr lang="en-IN" dirty="0"/>
                    </a:p>
                  </a:txBody>
                  <a:tcPr/>
                </a:tc>
                <a:tc>
                  <a:txBody>
                    <a:bodyPr/>
                    <a:lstStyle/>
                    <a:p>
                      <a:r>
                        <a:rPr lang="en-US" sz="3200" dirty="0"/>
                        <a:t>Accuracy</a:t>
                      </a:r>
                      <a:endParaRPr lang="en-IN" sz="3200" dirty="0"/>
                    </a:p>
                  </a:txBody>
                  <a:tcPr/>
                </a:tc>
                <a:tc>
                  <a:txBody>
                    <a:bodyPr/>
                    <a:lstStyle/>
                    <a:p>
                      <a:r>
                        <a:rPr lang="en-US" sz="3200" dirty="0"/>
                        <a:t>Precision</a:t>
                      </a:r>
                      <a:endParaRPr lang="en-IN" sz="3200" dirty="0"/>
                    </a:p>
                  </a:txBody>
                  <a:tcPr/>
                </a:tc>
                <a:tc>
                  <a:txBody>
                    <a:bodyPr/>
                    <a:lstStyle/>
                    <a:p>
                      <a:r>
                        <a:rPr lang="en-US" sz="3200" dirty="0"/>
                        <a:t>Recall</a:t>
                      </a:r>
                      <a:endParaRPr lang="en-IN" sz="3200" dirty="0"/>
                    </a:p>
                  </a:txBody>
                  <a:tcPr/>
                </a:tc>
                <a:tc>
                  <a:txBody>
                    <a:bodyPr/>
                    <a:lstStyle/>
                    <a:p>
                      <a:r>
                        <a:rPr lang="en-US" sz="3200" dirty="0"/>
                        <a:t>F1-score</a:t>
                      </a:r>
                      <a:endParaRPr lang="en-IN" sz="3200" dirty="0"/>
                    </a:p>
                  </a:txBody>
                  <a:tcPr/>
                </a:tc>
                <a:extLst>
                  <a:ext uri="{0D108BD9-81ED-4DB2-BD59-A6C34878D82A}">
                    <a16:rowId xmlns:a16="http://schemas.microsoft.com/office/drawing/2014/main" val="4223030991"/>
                  </a:ext>
                </a:extLst>
              </a:tr>
              <a:tr h="630724">
                <a:tc>
                  <a:txBody>
                    <a:bodyPr/>
                    <a:lstStyle/>
                    <a:p>
                      <a:r>
                        <a:rPr lang="en-US" sz="2400" dirty="0"/>
                        <a:t>Logistic Regression</a:t>
                      </a:r>
                      <a:endParaRPr lang="en-IN" sz="2400" dirty="0"/>
                    </a:p>
                  </a:txBody>
                  <a:tcPr/>
                </a:tc>
                <a:tc>
                  <a:txBody>
                    <a:bodyPr/>
                    <a:lstStyle/>
                    <a:p>
                      <a:r>
                        <a:rPr lang="en-US" sz="2400" dirty="0"/>
                        <a:t>0.71</a:t>
                      </a:r>
                      <a:endParaRPr lang="en-IN" sz="2400" dirty="0"/>
                    </a:p>
                  </a:txBody>
                  <a:tcPr/>
                </a:tc>
                <a:tc>
                  <a:txBody>
                    <a:bodyPr/>
                    <a:lstStyle/>
                    <a:p>
                      <a:r>
                        <a:rPr lang="en-US" sz="2400" dirty="0"/>
                        <a:t>0.70</a:t>
                      </a:r>
                      <a:endParaRPr lang="en-IN" sz="2400" dirty="0"/>
                    </a:p>
                  </a:txBody>
                  <a:tcPr/>
                </a:tc>
                <a:tc>
                  <a:txBody>
                    <a:bodyPr/>
                    <a:lstStyle/>
                    <a:p>
                      <a:r>
                        <a:rPr lang="en-US" sz="2400" dirty="0"/>
                        <a:t>0.73</a:t>
                      </a:r>
                      <a:endParaRPr lang="en-IN" sz="2400" dirty="0"/>
                    </a:p>
                  </a:txBody>
                  <a:tcPr/>
                </a:tc>
                <a:tc>
                  <a:txBody>
                    <a:bodyPr/>
                    <a:lstStyle/>
                    <a:p>
                      <a:r>
                        <a:rPr lang="en-US" sz="2400" dirty="0"/>
                        <a:t>0.71</a:t>
                      </a:r>
                      <a:endParaRPr lang="en-IN" sz="2400" dirty="0"/>
                    </a:p>
                  </a:txBody>
                  <a:tcPr/>
                </a:tc>
                <a:extLst>
                  <a:ext uri="{0D108BD9-81ED-4DB2-BD59-A6C34878D82A}">
                    <a16:rowId xmlns:a16="http://schemas.microsoft.com/office/drawing/2014/main" val="3916329354"/>
                  </a:ext>
                </a:extLst>
              </a:tr>
              <a:tr h="630724">
                <a:tc>
                  <a:txBody>
                    <a:bodyPr/>
                    <a:lstStyle/>
                    <a:p>
                      <a:r>
                        <a:rPr lang="en-US" sz="2400" dirty="0"/>
                        <a:t>Random Forest</a:t>
                      </a:r>
                      <a:endParaRPr lang="en-IN" sz="2400" dirty="0"/>
                    </a:p>
                  </a:txBody>
                  <a:tcPr/>
                </a:tc>
                <a:tc>
                  <a:txBody>
                    <a:bodyPr/>
                    <a:lstStyle/>
                    <a:p>
                      <a:r>
                        <a:rPr lang="en-US" sz="2400" dirty="0"/>
                        <a:t>0.79</a:t>
                      </a:r>
                      <a:endParaRPr lang="en-IN" sz="2400" dirty="0"/>
                    </a:p>
                  </a:txBody>
                  <a:tcPr/>
                </a:tc>
                <a:tc>
                  <a:txBody>
                    <a:bodyPr/>
                    <a:lstStyle/>
                    <a:p>
                      <a:r>
                        <a:rPr lang="en-US" sz="2400" dirty="0"/>
                        <a:t>0.79</a:t>
                      </a:r>
                      <a:endParaRPr lang="en-IN" sz="2400" dirty="0"/>
                    </a:p>
                  </a:txBody>
                  <a:tcPr/>
                </a:tc>
                <a:tc>
                  <a:txBody>
                    <a:bodyPr/>
                    <a:lstStyle/>
                    <a:p>
                      <a:r>
                        <a:rPr lang="en-US" sz="2400" dirty="0"/>
                        <a:t>0.81</a:t>
                      </a:r>
                      <a:endParaRPr lang="en-IN" sz="2400" dirty="0"/>
                    </a:p>
                  </a:txBody>
                  <a:tcPr/>
                </a:tc>
                <a:tc>
                  <a:txBody>
                    <a:bodyPr/>
                    <a:lstStyle/>
                    <a:p>
                      <a:r>
                        <a:rPr lang="en-US" sz="2400" dirty="0"/>
                        <a:t>0.79</a:t>
                      </a:r>
                      <a:endParaRPr lang="en-IN" sz="2400" dirty="0"/>
                    </a:p>
                  </a:txBody>
                  <a:tcPr/>
                </a:tc>
                <a:extLst>
                  <a:ext uri="{0D108BD9-81ED-4DB2-BD59-A6C34878D82A}">
                    <a16:rowId xmlns:a16="http://schemas.microsoft.com/office/drawing/2014/main" val="2281932879"/>
                  </a:ext>
                </a:extLst>
              </a:tr>
              <a:tr h="630724">
                <a:tc>
                  <a:txBody>
                    <a:bodyPr/>
                    <a:lstStyle/>
                    <a:p>
                      <a:r>
                        <a:rPr lang="en-US" sz="2400" dirty="0"/>
                        <a:t>XGBoost</a:t>
                      </a:r>
                      <a:endParaRPr lang="en-IN" sz="2400" dirty="0"/>
                    </a:p>
                  </a:txBody>
                  <a:tcPr/>
                </a:tc>
                <a:tc>
                  <a:txBody>
                    <a:bodyPr/>
                    <a:lstStyle/>
                    <a:p>
                      <a:r>
                        <a:rPr lang="en-US" sz="2400" dirty="0"/>
                        <a:t>0.78</a:t>
                      </a:r>
                      <a:endParaRPr lang="en-IN" sz="2400" dirty="0"/>
                    </a:p>
                  </a:txBody>
                  <a:tcPr/>
                </a:tc>
                <a:tc>
                  <a:txBody>
                    <a:bodyPr/>
                    <a:lstStyle/>
                    <a:p>
                      <a:r>
                        <a:rPr lang="en-US" sz="2400" dirty="0"/>
                        <a:t>0.79</a:t>
                      </a:r>
                      <a:endParaRPr lang="en-IN" sz="2400" dirty="0"/>
                    </a:p>
                  </a:txBody>
                  <a:tcPr/>
                </a:tc>
                <a:tc>
                  <a:txBody>
                    <a:bodyPr/>
                    <a:lstStyle/>
                    <a:p>
                      <a:r>
                        <a:rPr lang="en-US" sz="2400" dirty="0"/>
                        <a:t>0.78</a:t>
                      </a:r>
                      <a:endParaRPr lang="en-IN" sz="2400" dirty="0"/>
                    </a:p>
                  </a:txBody>
                  <a:tcPr/>
                </a:tc>
                <a:tc>
                  <a:txBody>
                    <a:bodyPr/>
                    <a:lstStyle/>
                    <a:p>
                      <a:r>
                        <a:rPr lang="en-US" sz="2400" dirty="0"/>
                        <a:t>0.79</a:t>
                      </a:r>
                      <a:endParaRPr lang="en-IN" sz="2400" dirty="0"/>
                    </a:p>
                  </a:txBody>
                  <a:tcPr/>
                </a:tc>
                <a:extLst>
                  <a:ext uri="{0D108BD9-81ED-4DB2-BD59-A6C34878D82A}">
                    <a16:rowId xmlns:a16="http://schemas.microsoft.com/office/drawing/2014/main" val="190613680"/>
                  </a:ext>
                </a:extLst>
              </a:tr>
              <a:tr h="630724">
                <a:tc>
                  <a:txBody>
                    <a:bodyPr/>
                    <a:lstStyle/>
                    <a:p>
                      <a:r>
                        <a:rPr lang="en-US" sz="2400" dirty="0"/>
                        <a:t>Decision Tree</a:t>
                      </a:r>
                      <a:endParaRPr lang="en-IN" sz="2400" dirty="0"/>
                    </a:p>
                  </a:txBody>
                  <a:tcPr/>
                </a:tc>
                <a:tc>
                  <a:txBody>
                    <a:bodyPr/>
                    <a:lstStyle/>
                    <a:p>
                      <a:r>
                        <a:rPr lang="en-US" sz="2400" dirty="0"/>
                        <a:t>0.75</a:t>
                      </a:r>
                      <a:endParaRPr lang="en-IN" sz="2400" dirty="0"/>
                    </a:p>
                  </a:txBody>
                  <a:tcPr/>
                </a:tc>
                <a:tc>
                  <a:txBody>
                    <a:bodyPr/>
                    <a:lstStyle/>
                    <a:p>
                      <a:r>
                        <a:rPr lang="en-US" sz="2400" dirty="0"/>
                        <a:t>0.76</a:t>
                      </a:r>
                      <a:endParaRPr lang="en-IN" sz="2400" dirty="0"/>
                    </a:p>
                  </a:txBody>
                  <a:tcPr/>
                </a:tc>
                <a:tc>
                  <a:txBody>
                    <a:bodyPr/>
                    <a:lstStyle/>
                    <a:p>
                      <a:r>
                        <a:rPr lang="en-US" sz="2400" dirty="0"/>
                        <a:t>0.74</a:t>
                      </a:r>
                      <a:endParaRPr lang="en-IN" sz="2400" dirty="0"/>
                    </a:p>
                  </a:txBody>
                  <a:tcPr/>
                </a:tc>
                <a:tc>
                  <a:txBody>
                    <a:bodyPr/>
                    <a:lstStyle/>
                    <a:p>
                      <a:r>
                        <a:rPr lang="en-US" sz="2400" dirty="0"/>
                        <a:t>0.75</a:t>
                      </a:r>
                      <a:endParaRPr lang="en-IN" sz="2400" dirty="0"/>
                    </a:p>
                  </a:txBody>
                  <a:tcPr/>
                </a:tc>
                <a:extLst>
                  <a:ext uri="{0D108BD9-81ED-4DB2-BD59-A6C34878D82A}">
                    <a16:rowId xmlns:a16="http://schemas.microsoft.com/office/drawing/2014/main" val="180674301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503" r="-7503"/>
            </a:stretch>
          </a:blipFill>
        </p:spPr>
      </p:sp>
      <p:sp>
        <p:nvSpPr>
          <p:cNvPr id="3" name="TextBox 3"/>
          <p:cNvSpPr txBox="1"/>
          <p:nvPr/>
        </p:nvSpPr>
        <p:spPr>
          <a:xfrm>
            <a:off x="488617" y="466470"/>
            <a:ext cx="7362520" cy="1210994"/>
          </a:xfrm>
          <a:prstGeom prst="rect">
            <a:avLst/>
          </a:prstGeom>
        </p:spPr>
        <p:txBody>
          <a:bodyPr lIns="0" tIns="0" rIns="0" bIns="0" rtlCol="0" anchor="t">
            <a:spAutoFit/>
          </a:bodyPr>
          <a:lstStyle/>
          <a:p>
            <a:pPr algn="l">
              <a:lnSpc>
                <a:spcPts val="9378"/>
              </a:lnSpc>
            </a:pPr>
            <a:r>
              <a:rPr lang="en-US" sz="8448" spc="245">
                <a:solidFill>
                  <a:srgbClr val="6E87D1"/>
                </a:solidFill>
                <a:latin typeface="Leckerli One"/>
                <a:ea typeface="Leckerli One"/>
                <a:cs typeface="Leckerli One"/>
                <a:sym typeface="Leckerli One"/>
              </a:rPr>
              <a:t>Conclusion...</a:t>
            </a:r>
          </a:p>
        </p:txBody>
      </p:sp>
      <p:sp>
        <p:nvSpPr>
          <p:cNvPr id="4" name="TextBox 4"/>
          <p:cNvSpPr txBox="1"/>
          <p:nvPr/>
        </p:nvSpPr>
        <p:spPr>
          <a:xfrm>
            <a:off x="488617" y="1582214"/>
            <a:ext cx="9008875" cy="9086174"/>
          </a:xfrm>
          <a:prstGeom prst="rect">
            <a:avLst/>
          </a:prstGeom>
        </p:spPr>
        <p:txBody>
          <a:bodyPr lIns="0" tIns="0" rIns="0" bIns="0" rtlCol="0" anchor="t">
            <a:spAutoFit/>
          </a:bodyPr>
          <a:lstStyle/>
          <a:p>
            <a:pPr algn="l">
              <a:lnSpc>
                <a:spcPts val="4237"/>
              </a:lnSpc>
              <a:spcBef>
                <a:spcPct val="0"/>
              </a:spcBef>
            </a:pPr>
            <a:r>
              <a:rPr lang="en-US" sz="3026" b="1">
                <a:solidFill>
                  <a:srgbClr val="000000"/>
                </a:solidFill>
                <a:latin typeface="Poppins Bold"/>
                <a:ea typeface="Poppins Bold"/>
                <a:cs typeface="Poppins Bold"/>
                <a:sym typeface="Poppins Bold"/>
              </a:rPr>
              <a:t>Key Findings</a:t>
            </a:r>
          </a:p>
          <a:p>
            <a:pPr algn="l">
              <a:lnSpc>
                <a:spcPts val="4237"/>
              </a:lnSpc>
              <a:spcBef>
                <a:spcPct val="0"/>
              </a:spcBef>
            </a:pPr>
            <a:r>
              <a:rPr lang="en-US" sz="3026">
                <a:solidFill>
                  <a:srgbClr val="000000"/>
                </a:solidFill>
                <a:latin typeface="Poppins"/>
                <a:ea typeface="Poppins"/>
                <a:cs typeface="Poppins"/>
                <a:sym typeface="Poppins"/>
              </a:rPr>
              <a:t>Accuracy of all the models are almost same but Random Forest is a good choice due to non linearity in data, Ability to handle missing and categorical variables (after preprocessing)</a:t>
            </a:r>
          </a:p>
          <a:p>
            <a:pPr algn="l">
              <a:lnSpc>
                <a:spcPts val="4237"/>
              </a:lnSpc>
              <a:spcBef>
                <a:spcPct val="0"/>
              </a:spcBef>
            </a:pPr>
            <a:r>
              <a:rPr lang="en-US" sz="3026">
                <a:solidFill>
                  <a:srgbClr val="000000"/>
                </a:solidFill>
                <a:latin typeface="Poppins"/>
                <a:ea typeface="Poppins"/>
                <a:cs typeface="Poppins"/>
                <a:sym typeface="Poppins"/>
              </a:rPr>
              <a:t>✅ Dataset is imbalanced, with only 25% likely to change jobs.</a:t>
            </a:r>
          </a:p>
          <a:p>
            <a:pPr algn="l">
              <a:lnSpc>
                <a:spcPts val="4237"/>
              </a:lnSpc>
              <a:spcBef>
                <a:spcPct val="0"/>
              </a:spcBef>
            </a:pPr>
            <a:r>
              <a:rPr lang="en-US" sz="3026">
                <a:solidFill>
                  <a:srgbClr val="000000"/>
                </a:solidFill>
                <a:latin typeface="Poppins"/>
                <a:ea typeface="Poppins"/>
                <a:cs typeface="Poppins"/>
                <a:sym typeface="Poppins"/>
              </a:rPr>
              <a:t>👨‍💼 Majority of candidates are male, graduates, and from STEM fields.</a:t>
            </a:r>
          </a:p>
          <a:p>
            <a:pPr algn="l">
              <a:lnSpc>
                <a:spcPts val="4237"/>
              </a:lnSpc>
              <a:spcBef>
                <a:spcPct val="0"/>
              </a:spcBef>
            </a:pPr>
            <a:r>
              <a:rPr lang="en-US" sz="3026">
                <a:solidFill>
                  <a:srgbClr val="000000"/>
                </a:solidFill>
                <a:latin typeface="Poppins"/>
                <a:ea typeface="Poppins"/>
                <a:cs typeface="Poppins"/>
                <a:sym typeface="Poppins"/>
              </a:rPr>
              <a:t>🧠 Candidates with relevant experience are more likely to switch jobs.</a:t>
            </a:r>
          </a:p>
          <a:p>
            <a:pPr algn="l">
              <a:lnSpc>
                <a:spcPts val="4237"/>
              </a:lnSpc>
              <a:spcBef>
                <a:spcPct val="0"/>
              </a:spcBef>
            </a:pPr>
            <a:r>
              <a:rPr lang="en-US" sz="3026">
                <a:solidFill>
                  <a:srgbClr val="000000"/>
                </a:solidFill>
                <a:latin typeface="Poppins"/>
                <a:ea typeface="Poppins"/>
                <a:cs typeface="Poppins"/>
                <a:sym typeface="Poppins"/>
              </a:rPr>
              <a:t>🎓 Education level and university enrollment show predictive significance.</a:t>
            </a:r>
          </a:p>
          <a:p>
            <a:pPr algn="l">
              <a:lnSpc>
                <a:spcPts val="4237"/>
              </a:lnSpc>
              <a:spcBef>
                <a:spcPct val="0"/>
              </a:spcBef>
            </a:pPr>
            <a:r>
              <a:rPr lang="en-US" sz="3026">
                <a:solidFill>
                  <a:srgbClr val="000000"/>
                </a:solidFill>
                <a:latin typeface="Poppins"/>
                <a:ea typeface="Poppins"/>
                <a:cs typeface="Poppins"/>
                <a:sym typeface="Poppins"/>
              </a:rPr>
              <a:t>📈 Those from less developed cities are more likely to be seeking a job change.</a:t>
            </a:r>
          </a:p>
          <a:p>
            <a:pPr algn="l">
              <a:lnSpc>
                <a:spcPts val="4237"/>
              </a:lnSpc>
              <a:spcBef>
                <a:spcPct val="0"/>
              </a:spcBef>
            </a:pPr>
            <a:endParaRPr lang="en-US" sz="3026">
              <a:solidFill>
                <a:srgbClr val="000000"/>
              </a:solidFill>
              <a:latin typeface="Poppins"/>
              <a:ea typeface="Poppins"/>
              <a:cs typeface="Poppins"/>
              <a:sym typeface="Poppins"/>
            </a:endParaRPr>
          </a:p>
        </p:txBody>
      </p:sp>
      <p:sp>
        <p:nvSpPr>
          <p:cNvPr id="5" name="TextBox 5"/>
          <p:cNvSpPr txBox="1"/>
          <p:nvPr/>
        </p:nvSpPr>
        <p:spPr>
          <a:xfrm>
            <a:off x="10041643" y="304545"/>
            <a:ext cx="7761808" cy="9245599"/>
          </a:xfrm>
          <a:prstGeom prst="rect">
            <a:avLst/>
          </a:prstGeom>
        </p:spPr>
        <p:txBody>
          <a:bodyPr lIns="0" tIns="0" rIns="0" bIns="0" rtlCol="0" anchor="t">
            <a:spAutoFit/>
          </a:bodyPr>
          <a:lstStyle/>
          <a:p>
            <a:pPr algn="l">
              <a:lnSpc>
                <a:spcPts val="3850"/>
              </a:lnSpc>
              <a:spcBef>
                <a:spcPct val="0"/>
              </a:spcBef>
            </a:pPr>
            <a:r>
              <a:rPr lang="en-US" sz="2750" b="1">
                <a:solidFill>
                  <a:srgbClr val="000000"/>
                </a:solidFill>
                <a:latin typeface="Poppins Bold"/>
                <a:ea typeface="Poppins Bold"/>
                <a:cs typeface="Poppins Bold"/>
                <a:sym typeface="Poppins Bold"/>
              </a:rPr>
              <a:t>Limitations:</a:t>
            </a:r>
          </a:p>
          <a:p>
            <a:pPr algn="l">
              <a:lnSpc>
                <a:spcPts val="3850"/>
              </a:lnSpc>
              <a:spcBef>
                <a:spcPct val="0"/>
              </a:spcBef>
            </a:pPr>
            <a:r>
              <a:rPr lang="en-US" sz="2750" b="1">
                <a:solidFill>
                  <a:srgbClr val="000000"/>
                </a:solidFill>
                <a:latin typeface="Poppins Bold"/>
                <a:ea typeface="Poppins Bold"/>
                <a:cs typeface="Poppins Bold"/>
                <a:sym typeface="Poppins Bold"/>
              </a:rPr>
              <a:t>⚠️</a:t>
            </a:r>
            <a:r>
              <a:rPr lang="en-US" sz="2750">
                <a:solidFill>
                  <a:srgbClr val="000000"/>
                </a:solidFill>
                <a:latin typeface="Poppins"/>
                <a:ea typeface="Poppins"/>
                <a:cs typeface="Poppins"/>
                <a:sym typeface="Poppins"/>
              </a:rPr>
              <a:t> Significant missing values in key features like gender and company type.</a:t>
            </a:r>
          </a:p>
          <a:p>
            <a:pPr algn="l">
              <a:lnSpc>
                <a:spcPts val="3850"/>
              </a:lnSpc>
              <a:spcBef>
                <a:spcPct val="0"/>
              </a:spcBef>
            </a:pPr>
            <a:r>
              <a:rPr lang="en-US" sz="2750" b="1">
                <a:solidFill>
                  <a:srgbClr val="000000"/>
                </a:solidFill>
                <a:latin typeface="Poppins Bold"/>
                <a:ea typeface="Poppins Bold"/>
                <a:cs typeface="Poppins Bold"/>
                <a:sym typeface="Poppins Bold"/>
              </a:rPr>
              <a:t>📉 </a:t>
            </a:r>
            <a:r>
              <a:rPr lang="en-US" sz="2750">
                <a:solidFill>
                  <a:srgbClr val="000000"/>
                </a:solidFill>
                <a:latin typeface="Poppins"/>
                <a:ea typeface="Poppins"/>
                <a:cs typeface="Poppins"/>
                <a:sym typeface="Poppins"/>
              </a:rPr>
              <a:t>Imbalanced target variable may affect prediction accuracy.</a:t>
            </a:r>
          </a:p>
          <a:p>
            <a:pPr algn="l">
              <a:lnSpc>
                <a:spcPts val="3850"/>
              </a:lnSpc>
              <a:spcBef>
                <a:spcPct val="0"/>
              </a:spcBef>
            </a:pPr>
            <a:r>
              <a:rPr lang="en-US" sz="2750">
                <a:solidFill>
                  <a:srgbClr val="000000"/>
                </a:solidFill>
                <a:latin typeface="Poppins"/>
                <a:ea typeface="Poppins"/>
                <a:cs typeface="Poppins"/>
                <a:sym typeface="Poppins"/>
              </a:rPr>
              <a:t>🌍 Lack of contextual factors like salary, role, and job satisfaction.</a:t>
            </a:r>
          </a:p>
          <a:p>
            <a:pPr algn="l">
              <a:lnSpc>
                <a:spcPts val="3850"/>
              </a:lnSpc>
              <a:spcBef>
                <a:spcPct val="0"/>
              </a:spcBef>
            </a:pPr>
            <a:endParaRPr lang="en-US" sz="2750">
              <a:solidFill>
                <a:srgbClr val="000000"/>
              </a:solidFill>
              <a:latin typeface="Poppins"/>
              <a:ea typeface="Poppins"/>
              <a:cs typeface="Poppins"/>
              <a:sym typeface="Poppins"/>
            </a:endParaRPr>
          </a:p>
          <a:p>
            <a:pPr algn="l">
              <a:lnSpc>
                <a:spcPts val="3850"/>
              </a:lnSpc>
              <a:spcBef>
                <a:spcPct val="0"/>
              </a:spcBef>
            </a:pPr>
            <a:r>
              <a:rPr lang="en-US" sz="2750" b="1">
                <a:solidFill>
                  <a:srgbClr val="000000"/>
                </a:solidFill>
                <a:latin typeface="Poppins Bold"/>
                <a:ea typeface="Poppins Bold"/>
                <a:cs typeface="Poppins Bold"/>
                <a:sym typeface="Poppins Bold"/>
              </a:rPr>
              <a:t>Future Research:</a:t>
            </a:r>
          </a:p>
          <a:p>
            <a:pPr algn="l">
              <a:lnSpc>
                <a:spcPts val="3850"/>
              </a:lnSpc>
              <a:spcBef>
                <a:spcPct val="0"/>
              </a:spcBef>
            </a:pPr>
            <a:r>
              <a:rPr lang="en-US" sz="2750" b="1">
                <a:solidFill>
                  <a:srgbClr val="000000"/>
                </a:solidFill>
                <a:latin typeface="Poppins Bold"/>
                <a:ea typeface="Poppins Bold"/>
                <a:cs typeface="Poppins Bold"/>
                <a:sym typeface="Poppins Bold"/>
              </a:rPr>
              <a:t>🔍 </a:t>
            </a:r>
            <a:r>
              <a:rPr lang="en-US" sz="2750">
                <a:solidFill>
                  <a:srgbClr val="000000"/>
                </a:solidFill>
                <a:latin typeface="Poppins"/>
                <a:ea typeface="Poppins"/>
                <a:cs typeface="Poppins"/>
                <a:sym typeface="Poppins"/>
              </a:rPr>
              <a:t>Collect additional features like salary, job role, and job satisfaction for deeper insights.</a:t>
            </a:r>
          </a:p>
          <a:p>
            <a:pPr algn="l">
              <a:lnSpc>
                <a:spcPts val="3850"/>
              </a:lnSpc>
              <a:spcBef>
                <a:spcPct val="0"/>
              </a:spcBef>
            </a:pPr>
            <a:r>
              <a:rPr lang="en-US" sz="2750">
                <a:solidFill>
                  <a:srgbClr val="000000"/>
                </a:solidFill>
                <a:latin typeface="Poppins"/>
                <a:ea typeface="Poppins"/>
                <a:cs typeface="Poppins"/>
                <a:sym typeface="Poppins"/>
              </a:rPr>
              <a:t>⚖️ Conduct fairness audits to ensure the model performs equally across demographics.</a:t>
            </a:r>
          </a:p>
          <a:p>
            <a:pPr algn="l">
              <a:lnSpc>
                <a:spcPts val="3850"/>
              </a:lnSpc>
              <a:spcBef>
                <a:spcPct val="0"/>
              </a:spcBef>
            </a:pPr>
            <a:r>
              <a:rPr lang="en-US" sz="2750">
                <a:solidFill>
                  <a:srgbClr val="000000"/>
                </a:solidFill>
                <a:latin typeface="Poppins"/>
                <a:ea typeface="Poppins"/>
                <a:cs typeface="Poppins"/>
                <a:sym typeface="Poppins"/>
              </a:rPr>
              <a:t>📊 Use time-series or longitudinal data to track employee behavior over time.</a:t>
            </a:r>
          </a:p>
          <a:p>
            <a:pPr algn="l">
              <a:lnSpc>
                <a:spcPts val="3850"/>
              </a:lnSpc>
              <a:spcBef>
                <a:spcPct val="0"/>
              </a:spcBef>
            </a:pPr>
            <a:r>
              <a:rPr lang="en-US" sz="2750" b="1">
                <a:solidFill>
                  <a:srgbClr val="000000"/>
                </a:solidFill>
                <a:latin typeface="Poppins Bold"/>
                <a:ea typeface="Poppins Bold"/>
                <a:cs typeface="Poppins Bold"/>
                <a:sym typeface="Poppins Bold"/>
              </a:rPr>
              <a:t>🔁 </a:t>
            </a:r>
            <a:r>
              <a:rPr lang="en-US" sz="2750">
                <a:solidFill>
                  <a:srgbClr val="000000"/>
                </a:solidFill>
                <a:latin typeface="Poppins"/>
                <a:ea typeface="Poppins"/>
                <a:cs typeface="Poppins"/>
                <a:sym typeface="Poppins"/>
              </a:rPr>
              <a:t>Build a real-world feedback loop to continuously retrain and improve the model.</a:t>
            </a:r>
          </a:p>
          <a:p>
            <a:pPr algn="l">
              <a:lnSpc>
                <a:spcPts val="3850"/>
              </a:lnSpc>
              <a:spcBef>
                <a:spcPct val="0"/>
              </a:spcBef>
            </a:pPr>
            <a:endParaRPr lang="en-US" sz="2750">
              <a:solidFill>
                <a:srgbClr val="000000"/>
              </a:solidFill>
              <a:latin typeface="Poppins"/>
              <a:ea typeface="Poppins"/>
              <a:cs typeface="Poppins"/>
              <a:sym typeface="Poppins"/>
            </a:endParaRPr>
          </a:p>
        </p:txBody>
      </p:sp>
      <p:sp>
        <p:nvSpPr>
          <p:cNvPr id="6" name="Freeform 6" descr="Top Ranked Data Science Institute, Classroom Plus Online Training | Boston  Institute of Analytics"/>
          <p:cNvSpPr/>
          <p:nvPr/>
        </p:nvSpPr>
        <p:spPr>
          <a:xfrm>
            <a:off x="15425721" y="9258300"/>
            <a:ext cx="2645528" cy="719134"/>
          </a:xfrm>
          <a:custGeom>
            <a:avLst/>
            <a:gdLst/>
            <a:ahLst/>
            <a:cxnLst/>
            <a:rect l="l" t="t" r="r" b="b"/>
            <a:pathLst>
              <a:path w="2645528" h="719134">
                <a:moveTo>
                  <a:pt x="0" y="0"/>
                </a:moveTo>
                <a:lnTo>
                  <a:pt x="2645527" y="0"/>
                </a:lnTo>
                <a:lnTo>
                  <a:pt x="2645527" y="719134"/>
                </a:lnTo>
                <a:lnTo>
                  <a:pt x="0" y="719134"/>
                </a:lnTo>
                <a:lnTo>
                  <a:pt x="0" y="0"/>
                </a:lnTo>
                <a:close/>
              </a:path>
            </a:pathLst>
          </a:custGeom>
          <a:blipFill>
            <a:blip r:embed="rId3"/>
            <a:stretch>
              <a:fillRect l="-4316" r="-3591"/>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sp>
        <p:nvSpPr>
          <p:cNvPr id="2" name="Freeform 2"/>
          <p:cNvSpPr/>
          <p:nvPr/>
        </p:nvSpPr>
        <p:spPr>
          <a:xfrm>
            <a:off x="-2853253" y="2165772"/>
            <a:ext cx="11390718" cy="9724826"/>
          </a:xfrm>
          <a:custGeom>
            <a:avLst/>
            <a:gdLst/>
            <a:ahLst/>
            <a:cxnLst/>
            <a:rect l="l" t="t" r="r" b="b"/>
            <a:pathLst>
              <a:path w="11390718" h="9724826">
                <a:moveTo>
                  <a:pt x="0" y="0"/>
                </a:moveTo>
                <a:lnTo>
                  <a:pt x="11390718" y="0"/>
                </a:lnTo>
                <a:lnTo>
                  <a:pt x="11390718" y="9724826"/>
                </a:lnTo>
                <a:lnTo>
                  <a:pt x="0" y="9724826"/>
                </a:lnTo>
                <a:lnTo>
                  <a:pt x="0" y="0"/>
                </a:lnTo>
                <a:close/>
              </a:path>
            </a:pathLst>
          </a:custGeom>
          <a:blipFill>
            <a:blip r:embed="rId2">
              <a:alphaModFix amt="55000"/>
            </a:blip>
            <a:stretch>
              <a:fillRect/>
            </a:stretch>
          </a:blipFill>
        </p:spPr>
      </p:sp>
      <p:sp>
        <p:nvSpPr>
          <p:cNvPr id="3" name="Freeform 3"/>
          <p:cNvSpPr/>
          <p:nvPr/>
        </p:nvSpPr>
        <p:spPr>
          <a:xfrm rot="-2495815">
            <a:off x="9554198" y="-3606509"/>
            <a:ext cx="13641042" cy="13368221"/>
          </a:xfrm>
          <a:custGeom>
            <a:avLst/>
            <a:gdLst/>
            <a:ahLst/>
            <a:cxnLst/>
            <a:rect l="l" t="t" r="r" b="b"/>
            <a:pathLst>
              <a:path w="13641042" h="13368221">
                <a:moveTo>
                  <a:pt x="0" y="0"/>
                </a:moveTo>
                <a:lnTo>
                  <a:pt x="13641042" y="0"/>
                </a:lnTo>
                <a:lnTo>
                  <a:pt x="13641042" y="13368221"/>
                </a:lnTo>
                <a:lnTo>
                  <a:pt x="0" y="13368221"/>
                </a:lnTo>
                <a:lnTo>
                  <a:pt x="0" y="0"/>
                </a:lnTo>
                <a:close/>
              </a:path>
            </a:pathLst>
          </a:custGeom>
          <a:blipFill>
            <a:blip r:embed="rId3">
              <a:alphaModFix amt="80000"/>
            </a:blip>
            <a:stretch>
              <a:fillRect/>
            </a:stretch>
          </a:blipFill>
        </p:spPr>
      </p:sp>
      <p:grpSp>
        <p:nvGrpSpPr>
          <p:cNvPr id="4" name="Group 4"/>
          <p:cNvGrpSpPr/>
          <p:nvPr/>
        </p:nvGrpSpPr>
        <p:grpSpPr>
          <a:xfrm>
            <a:off x="15168904" y="4504372"/>
            <a:ext cx="4614208" cy="4614208"/>
            <a:chOff x="0" y="0"/>
            <a:chExt cx="6152277" cy="6152277"/>
          </a:xfrm>
        </p:grpSpPr>
        <p:grpSp>
          <p:nvGrpSpPr>
            <p:cNvPr id="5" name="Group 5"/>
            <p:cNvGrpSpPr/>
            <p:nvPr/>
          </p:nvGrpSpPr>
          <p:grpSpPr>
            <a:xfrm>
              <a:off x="514004" y="0"/>
              <a:ext cx="5124270" cy="512427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adFill rotWithShape="1">
                <a:gsLst>
                  <a:gs pos="0">
                    <a:srgbClr val="FFFFFF">
                      <a:alpha val="26700"/>
                    </a:srgbClr>
                  </a:gs>
                  <a:gs pos="100000">
                    <a:srgbClr val="FFFFFF">
                      <a:alpha val="0"/>
                    </a:srgbClr>
                  </a:gs>
                </a:gsLst>
                <a:lin ang="5400000"/>
              </a:gradFill>
            </p:spPr>
          </p:sp>
          <p:sp>
            <p:nvSpPr>
              <p:cNvPr id="7" name="TextBox 7"/>
              <p:cNvSpPr txBox="1"/>
              <p:nvPr/>
            </p:nvSpPr>
            <p:spPr>
              <a:xfrm>
                <a:off x="190500" y="190500"/>
                <a:ext cx="431800" cy="431800"/>
              </a:xfrm>
              <a:prstGeom prst="rect">
                <a:avLst/>
              </a:prstGeom>
            </p:spPr>
            <p:txBody>
              <a:bodyPr lIns="50800" tIns="50800" rIns="50800" bIns="50800" rtlCol="0" anchor="ctr"/>
              <a:lstStyle/>
              <a:p>
                <a:pPr algn="ctr">
                  <a:lnSpc>
                    <a:spcPts val="2199"/>
                  </a:lnSpc>
                </a:pPr>
                <a:endParaRPr/>
              </a:p>
            </p:txBody>
          </p:sp>
        </p:grpSp>
        <p:grpSp>
          <p:nvGrpSpPr>
            <p:cNvPr id="8" name="Group 8"/>
            <p:cNvGrpSpPr/>
            <p:nvPr/>
          </p:nvGrpSpPr>
          <p:grpSpPr>
            <a:xfrm rot="785945">
              <a:off x="514004" y="514004"/>
              <a:ext cx="5124270" cy="512427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adFill rotWithShape="1">
                <a:gsLst>
                  <a:gs pos="0">
                    <a:srgbClr val="FFFFFF">
                      <a:alpha val="26700"/>
                    </a:srgbClr>
                  </a:gs>
                  <a:gs pos="100000">
                    <a:srgbClr val="FFFFFF">
                      <a:alpha val="0"/>
                    </a:srgbClr>
                  </a:gs>
                </a:gsLst>
                <a:lin ang="5400000"/>
              </a:gradFill>
            </p:spPr>
          </p:sp>
          <p:sp>
            <p:nvSpPr>
              <p:cNvPr id="10" name="TextBox 10"/>
              <p:cNvSpPr txBox="1"/>
              <p:nvPr/>
            </p:nvSpPr>
            <p:spPr>
              <a:xfrm>
                <a:off x="190500" y="190500"/>
                <a:ext cx="431800" cy="431800"/>
              </a:xfrm>
              <a:prstGeom prst="rect">
                <a:avLst/>
              </a:prstGeom>
            </p:spPr>
            <p:txBody>
              <a:bodyPr lIns="50800" tIns="50800" rIns="50800" bIns="50800" rtlCol="0" anchor="ctr"/>
              <a:lstStyle/>
              <a:p>
                <a:pPr algn="ctr">
                  <a:lnSpc>
                    <a:spcPts val="2199"/>
                  </a:lnSpc>
                </a:pPr>
                <a:endParaRPr/>
              </a:p>
            </p:txBody>
          </p:sp>
        </p:grpSp>
      </p:grpSp>
      <p:grpSp>
        <p:nvGrpSpPr>
          <p:cNvPr id="11" name="Group 11"/>
          <p:cNvGrpSpPr/>
          <p:nvPr/>
        </p:nvGrpSpPr>
        <p:grpSpPr>
          <a:xfrm rot="-1546436">
            <a:off x="1182983" y="6981270"/>
            <a:ext cx="3921550" cy="3921550"/>
            <a:chOff x="0" y="0"/>
            <a:chExt cx="5228733" cy="5228733"/>
          </a:xfrm>
        </p:grpSpPr>
        <p:grpSp>
          <p:nvGrpSpPr>
            <p:cNvPr id="12" name="Group 12"/>
            <p:cNvGrpSpPr/>
            <p:nvPr/>
          </p:nvGrpSpPr>
          <p:grpSpPr>
            <a:xfrm>
              <a:off x="436845" y="0"/>
              <a:ext cx="4355044" cy="435504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adFill rotWithShape="1">
                <a:gsLst>
                  <a:gs pos="0">
                    <a:srgbClr val="FFFFFF">
                      <a:alpha val="18000"/>
                    </a:srgbClr>
                  </a:gs>
                  <a:gs pos="100000">
                    <a:srgbClr val="FFFFFF">
                      <a:alpha val="0"/>
                    </a:srgbClr>
                  </a:gs>
                </a:gsLst>
                <a:lin ang="5400000"/>
              </a:gradFill>
            </p:spPr>
          </p:sp>
          <p:sp>
            <p:nvSpPr>
              <p:cNvPr id="14" name="TextBox 14"/>
              <p:cNvSpPr txBox="1"/>
              <p:nvPr/>
            </p:nvSpPr>
            <p:spPr>
              <a:xfrm>
                <a:off x="190500" y="190500"/>
                <a:ext cx="431800" cy="431800"/>
              </a:xfrm>
              <a:prstGeom prst="rect">
                <a:avLst/>
              </a:prstGeom>
            </p:spPr>
            <p:txBody>
              <a:bodyPr lIns="50800" tIns="50800" rIns="50800" bIns="50800" rtlCol="0" anchor="ctr"/>
              <a:lstStyle/>
              <a:p>
                <a:pPr algn="ctr">
                  <a:lnSpc>
                    <a:spcPts val="2199"/>
                  </a:lnSpc>
                </a:pPr>
                <a:endParaRPr/>
              </a:p>
            </p:txBody>
          </p:sp>
        </p:grpSp>
        <p:grpSp>
          <p:nvGrpSpPr>
            <p:cNvPr id="15" name="Group 15"/>
            <p:cNvGrpSpPr/>
            <p:nvPr/>
          </p:nvGrpSpPr>
          <p:grpSpPr>
            <a:xfrm rot="785945">
              <a:off x="436845" y="436845"/>
              <a:ext cx="4355044" cy="43550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adFill rotWithShape="1">
                <a:gsLst>
                  <a:gs pos="0">
                    <a:srgbClr val="FFFFFF">
                      <a:alpha val="18000"/>
                    </a:srgbClr>
                  </a:gs>
                  <a:gs pos="100000">
                    <a:srgbClr val="FFFFFF">
                      <a:alpha val="0"/>
                    </a:srgbClr>
                  </a:gs>
                </a:gsLst>
                <a:lin ang="5400000"/>
              </a:gradFill>
            </p:spPr>
          </p:sp>
          <p:sp>
            <p:nvSpPr>
              <p:cNvPr id="17" name="TextBox 17"/>
              <p:cNvSpPr txBox="1"/>
              <p:nvPr/>
            </p:nvSpPr>
            <p:spPr>
              <a:xfrm>
                <a:off x="190500" y="190500"/>
                <a:ext cx="431800" cy="431800"/>
              </a:xfrm>
              <a:prstGeom prst="rect">
                <a:avLst/>
              </a:prstGeom>
            </p:spPr>
            <p:txBody>
              <a:bodyPr lIns="50800" tIns="50800" rIns="50800" bIns="50800" rtlCol="0" anchor="ctr"/>
              <a:lstStyle/>
              <a:p>
                <a:pPr algn="ctr">
                  <a:lnSpc>
                    <a:spcPts val="2199"/>
                  </a:lnSpc>
                </a:pPr>
                <a:endParaRPr/>
              </a:p>
            </p:txBody>
          </p:sp>
        </p:grpSp>
      </p:grpSp>
      <p:grpSp>
        <p:nvGrpSpPr>
          <p:cNvPr id="18" name="Group 18"/>
          <p:cNvGrpSpPr/>
          <p:nvPr/>
        </p:nvGrpSpPr>
        <p:grpSpPr>
          <a:xfrm>
            <a:off x="16374719" y="612594"/>
            <a:ext cx="1234369" cy="1339502"/>
            <a:chOff x="0" y="0"/>
            <a:chExt cx="1645825" cy="1786003"/>
          </a:xfrm>
        </p:grpSpPr>
        <p:grpSp>
          <p:nvGrpSpPr>
            <p:cNvPr id="19" name="Group 19"/>
            <p:cNvGrpSpPr/>
            <p:nvPr/>
          </p:nvGrpSpPr>
          <p:grpSpPr>
            <a:xfrm>
              <a:off x="313387" y="0"/>
              <a:ext cx="1165167" cy="116516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adFill rotWithShape="1">
                <a:gsLst>
                  <a:gs pos="0">
                    <a:srgbClr val="FFFFFF">
                      <a:alpha val="22161"/>
                    </a:srgbClr>
                  </a:gs>
                  <a:gs pos="100000">
                    <a:srgbClr val="FFFFFF">
                      <a:alpha val="0"/>
                    </a:srgbClr>
                  </a:gs>
                </a:gsLst>
                <a:lin ang="5400000"/>
              </a:gradFill>
            </p:spPr>
          </p:sp>
          <p:sp>
            <p:nvSpPr>
              <p:cNvPr id="21" name="TextBox 21"/>
              <p:cNvSpPr txBox="1"/>
              <p:nvPr/>
            </p:nvSpPr>
            <p:spPr>
              <a:xfrm>
                <a:off x="190500" y="180975"/>
                <a:ext cx="431800" cy="441325"/>
              </a:xfrm>
              <a:prstGeom prst="rect">
                <a:avLst/>
              </a:prstGeom>
            </p:spPr>
            <p:txBody>
              <a:bodyPr lIns="41426" tIns="41426" rIns="41426" bIns="41426" rtlCol="0" anchor="ctr"/>
              <a:lstStyle/>
              <a:p>
                <a:pPr algn="ctr">
                  <a:lnSpc>
                    <a:spcPts val="2200"/>
                  </a:lnSpc>
                </a:pPr>
                <a:endParaRPr/>
              </a:p>
            </p:txBody>
          </p:sp>
        </p:grpSp>
        <p:grpSp>
          <p:nvGrpSpPr>
            <p:cNvPr id="22" name="Group 22"/>
            <p:cNvGrpSpPr/>
            <p:nvPr/>
          </p:nvGrpSpPr>
          <p:grpSpPr>
            <a:xfrm rot="785945">
              <a:off x="313387" y="116875"/>
              <a:ext cx="1165167" cy="116516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adFill rotWithShape="1">
                <a:gsLst>
                  <a:gs pos="0">
                    <a:srgbClr val="FFFFFF">
                      <a:alpha val="22161"/>
                    </a:srgbClr>
                  </a:gs>
                  <a:gs pos="100000">
                    <a:srgbClr val="FFFFFF">
                      <a:alpha val="0"/>
                    </a:srgbClr>
                  </a:gs>
                </a:gsLst>
                <a:lin ang="5400000"/>
              </a:gradFill>
            </p:spPr>
          </p:sp>
          <p:sp>
            <p:nvSpPr>
              <p:cNvPr id="24" name="TextBox 24"/>
              <p:cNvSpPr txBox="1"/>
              <p:nvPr/>
            </p:nvSpPr>
            <p:spPr>
              <a:xfrm>
                <a:off x="190500" y="180975"/>
                <a:ext cx="431800" cy="441325"/>
              </a:xfrm>
              <a:prstGeom prst="rect">
                <a:avLst/>
              </a:prstGeom>
            </p:spPr>
            <p:txBody>
              <a:bodyPr lIns="41426" tIns="41426" rIns="41426" bIns="41426" rtlCol="0" anchor="ctr"/>
              <a:lstStyle/>
              <a:p>
                <a:pPr algn="ctr">
                  <a:lnSpc>
                    <a:spcPts val="2200"/>
                  </a:lnSpc>
                </a:pPr>
                <a:endParaRPr/>
              </a:p>
            </p:txBody>
          </p:sp>
        </p:grpSp>
        <p:grpSp>
          <p:nvGrpSpPr>
            <p:cNvPr id="25" name="Group 25"/>
            <p:cNvGrpSpPr/>
            <p:nvPr/>
          </p:nvGrpSpPr>
          <p:grpSpPr>
            <a:xfrm rot="2531853">
              <a:off x="240329" y="380507"/>
              <a:ext cx="1165167" cy="116516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gradFill rotWithShape="1">
                <a:gsLst>
                  <a:gs pos="0">
                    <a:srgbClr val="FFFFFF">
                      <a:alpha val="22161"/>
                    </a:srgbClr>
                  </a:gs>
                  <a:gs pos="100000">
                    <a:srgbClr val="FFFFFF">
                      <a:alpha val="0"/>
                    </a:srgbClr>
                  </a:gs>
                </a:gsLst>
                <a:lin ang="5400000"/>
              </a:gradFill>
            </p:spPr>
          </p:sp>
          <p:sp>
            <p:nvSpPr>
              <p:cNvPr id="27" name="TextBox 27"/>
              <p:cNvSpPr txBox="1"/>
              <p:nvPr/>
            </p:nvSpPr>
            <p:spPr>
              <a:xfrm>
                <a:off x="190500" y="180975"/>
                <a:ext cx="431800" cy="441325"/>
              </a:xfrm>
              <a:prstGeom prst="rect">
                <a:avLst/>
              </a:prstGeom>
            </p:spPr>
            <p:txBody>
              <a:bodyPr lIns="41426" tIns="41426" rIns="41426" bIns="41426" rtlCol="0" anchor="ctr"/>
              <a:lstStyle/>
              <a:p>
                <a:pPr algn="ctr">
                  <a:lnSpc>
                    <a:spcPts val="2200"/>
                  </a:lnSpc>
                </a:pPr>
                <a:endParaRPr/>
              </a:p>
            </p:txBody>
          </p:sp>
        </p:grpSp>
      </p:grpSp>
      <p:sp>
        <p:nvSpPr>
          <p:cNvPr id="28" name="Freeform 28"/>
          <p:cNvSpPr/>
          <p:nvPr/>
        </p:nvSpPr>
        <p:spPr>
          <a:xfrm>
            <a:off x="365717" y="1621621"/>
            <a:ext cx="8778283" cy="7851057"/>
          </a:xfrm>
          <a:custGeom>
            <a:avLst/>
            <a:gdLst/>
            <a:ahLst/>
            <a:cxnLst/>
            <a:rect l="l" t="t" r="r" b="b"/>
            <a:pathLst>
              <a:path w="8778283" h="7851057">
                <a:moveTo>
                  <a:pt x="0" y="0"/>
                </a:moveTo>
                <a:lnTo>
                  <a:pt x="8778283" y="0"/>
                </a:lnTo>
                <a:lnTo>
                  <a:pt x="8778283" y="7851057"/>
                </a:lnTo>
                <a:lnTo>
                  <a:pt x="0" y="7851057"/>
                </a:lnTo>
                <a:lnTo>
                  <a:pt x="0" y="0"/>
                </a:lnTo>
                <a:close/>
              </a:path>
            </a:pathLst>
          </a:custGeom>
          <a:blipFill>
            <a:blip r:embed="rId4"/>
            <a:stretch>
              <a:fillRect l="-6080" r="-5194"/>
            </a:stretch>
          </a:blipFill>
        </p:spPr>
      </p:sp>
      <p:sp>
        <p:nvSpPr>
          <p:cNvPr id="29" name="Freeform 29"/>
          <p:cNvSpPr/>
          <p:nvPr/>
        </p:nvSpPr>
        <p:spPr>
          <a:xfrm>
            <a:off x="10032388" y="129892"/>
            <a:ext cx="7576700" cy="5145944"/>
          </a:xfrm>
          <a:custGeom>
            <a:avLst/>
            <a:gdLst/>
            <a:ahLst/>
            <a:cxnLst/>
            <a:rect l="l" t="t" r="r" b="b"/>
            <a:pathLst>
              <a:path w="7576700" h="5145944">
                <a:moveTo>
                  <a:pt x="0" y="0"/>
                </a:moveTo>
                <a:lnTo>
                  <a:pt x="7576699" y="0"/>
                </a:lnTo>
                <a:lnTo>
                  <a:pt x="7576699" y="5145944"/>
                </a:lnTo>
                <a:lnTo>
                  <a:pt x="0" y="5145944"/>
                </a:lnTo>
                <a:lnTo>
                  <a:pt x="0" y="0"/>
                </a:lnTo>
                <a:close/>
              </a:path>
            </a:pathLst>
          </a:custGeom>
          <a:blipFill>
            <a:blip r:embed="rId5"/>
            <a:stretch>
              <a:fillRect l="-3033" r="-1055"/>
            </a:stretch>
          </a:blipFill>
        </p:spPr>
      </p:sp>
      <p:sp>
        <p:nvSpPr>
          <p:cNvPr id="30" name="Freeform 30"/>
          <p:cNvSpPr/>
          <p:nvPr/>
        </p:nvSpPr>
        <p:spPr>
          <a:xfrm>
            <a:off x="10032388" y="5547150"/>
            <a:ext cx="7921779" cy="4057373"/>
          </a:xfrm>
          <a:custGeom>
            <a:avLst/>
            <a:gdLst/>
            <a:ahLst/>
            <a:cxnLst/>
            <a:rect l="l" t="t" r="r" b="b"/>
            <a:pathLst>
              <a:path w="7921779" h="4057373">
                <a:moveTo>
                  <a:pt x="0" y="0"/>
                </a:moveTo>
                <a:lnTo>
                  <a:pt x="7921778" y="0"/>
                </a:lnTo>
                <a:lnTo>
                  <a:pt x="7921778" y="4057373"/>
                </a:lnTo>
                <a:lnTo>
                  <a:pt x="0" y="4057373"/>
                </a:lnTo>
                <a:lnTo>
                  <a:pt x="0" y="0"/>
                </a:lnTo>
                <a:close/>
              </a:path>
            </a:pathLst>
          </a:custGeom>
          <a:blipFill>
            <a:blip r:embed="rId6"/>
            <a:stretch>
              <a:fillRect l="-5326" t="-43189" r="-6214"/>
            </a:stretch>
          </a:blipFill>
        </p:spPr>
      </p:sp>
      <p:sp>
        <p:nvSpPr>
          <p:cNvPr id="31" name="TextBox 31"/>
          <p:cNvSpPr txBox="1"/>
          <p:nvPr/>
        </p:nvSpPr>
        <p:spPr>
          <a:xfrm>
            <a:off x="0" y="129892"/>
            <a:ext cx="7503067" cy="965405"/>
          </a:xfrm>
          <a:prstGeom prst="rect">
            <a:avLst/>
          </a:prstGeom>
        </p:spPr>
        <p:txBody>
          <a:bodyPr lIns="0" tIns="0" rIns="0" bIns="0" rtlCol="0" anchor="t">
            <a:spAutoFit/>
          </a:bodyPr>
          <a:lstStyle/>
          <a:p>
            <a:pPr algn="ctr">
              <a:lnSpc>
                <a:spcPts val="6978"/>
              </a:lnSpc>
            </a:pPr>
            <a:r>
              <a:rPr lang="en-US" sz="6344" spc="158">
                <a:solidFill>
                  <a:srgbClr val="201D32"/>
                </a:solidFill>
                <a:latin typeface="Brasika"/>
                <a:ea typeface="Brasika"/>
                <a:cs typeface="Brasika"/>
                <a:sym typeface="Brasika"/>
              </a:rPr>
              <a:t>DEPLOYMENT</a:t>
            </a:r>
          </a:p>
        </p:txBody>
      </p:sp>
      <p:sp>
        <p:nvSpPr>
          <p:cNvPr id="32" name="Freeform 32" descr="Top Ranked Data Science Institute, Classroom Plus Online Training | Boston  Institute of Analytics"/>
          <p:cNvSpPr/>
          <p:nvPr/>
        </p:nvSpPr>
        <p:spPr>
          <a:xfrm>
            <a:off x="15425721" y="9258300"/>
            <a:ext cx="2645528" cy="719134"/>
          </a:xfrm>
          <a:custGeom>
            <a:avLst/>
            <a:gdLst/>
            <a:ahLst/>
            <a:cxnLst/>
            <a:rect l="l" t="t" r="r" b="b"/>
            <a:pathLst>
              <a:path w="2645528" h="719134">
                <a:moveTo>
                  <a:pt x="0" y="0"/>
                </a:moveTo>
                <a:lnTo>
                  <a:pt x="2645527" y="0"/>
                </a:lnTo>
                <a:lnTo>
                  <a:pt x="2645527" y="719134"/>
                </a:lnTo>
                <a:lnTo>
                  <a:pt x="0" y="719134"/>
                </a:lnTo>
                <a:lnTo>
                  <a:pt x="0" y="0"/>
                </a:lnTo>
                <a:close/>
              </a:path>
            </a:pathLst>
          </a:custGeom>
          <a:blipFill>
            <a:blip r:embed="rId7"/>
            <a:stretch>
              <a:fillRect l="-4316" r="-3591"/>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9FA"/>
        </a:solidFill>
        <a:effectLst/>
      </p:bgPr>
    </p:bg>
    <p:spTree>
      <p:nvGrpSpPr>
        <p:cNvPr id="1" name=""/>
        <p:cNvGrpSpPr/>
        <p:nvPr/>
      </p:nvGrpSpPr>
      <p:grpSpPr>
        <a:xfrm>
          <a:off x="0" y="0"/>
          <a:ext cx="0" cy="0"/>
          <a:chOff x="0" y="0"/>
          <a:chExt cx="0" cy="0"/>
        </a:xfrm>
      </p:grpSpPr>
      <p:sp>
        <p:nvSpPr>
          <p:cNvPr id="2" name="Freeform 2"/>
          <p:cNvSpPr/>
          <p:nvPr/>
        </p:nvSpPr>
        <p:spPr>
          <a:xfrm>
            <a:off x="0" y="0"/>
            <a:ext cx="11858213" cy="10287000"/>
          </a:xfrm>
          <a:custGeom>
            <a:avLst/>
            <a:gdLst/>
            <a:ahLst/>
            <a:cxnLst/>
            <a:rect l="l" t="t" r="r" b="b"/>
            <a:pathLst>
              <a:path w="11858213" h="10287000">
                <a:moveTo>
                  <a:pt x="0" y="0"/>
                </a:moveTo>
                <a:lnTo>
                  <a:pt x="11858213" y="0"/>
                </a:lnTo>
                <a:lnTo>
                  <a:pt x="11858213" y="10287000"/>
                </a:lnTo>
                <a:lnTo>
                  <a:pt x="0" y="10287000"/>
                </a:lnTo>
                <a:lnTo>
                  <a:pt x="0" y="0"/>
                </a:lnTo>
                <a:close/>
              </a:path>
            </a:pathLst>
          </a:custGeom>
          <a:blipFill>
            <a:blip r:embed="rId2"/>
            <a:stretch>
              <a:fillRect/>
            </a:stretch>
          </a:blipFill>
        </p:spPr>
      </p:sp>
      <p:sp>
        <p:nvSpPr>
          <p:cNvPr id="3" name="TextBox 3"/>
          <p:cNvSpPr txBox="1"/>
          <p:nvPr/>
        </p:nvSpPr>
        <p:spPr>
          <a:xfrm>
            <a:off x="11252439" y="4428768"/>
            <a:ext cx="7503067" cy="965405"/>
          </a:xfrm>
          <a:prstGeom prst="rect">
            <a:avLst/>
          </a:prstGeom>
        </p:spPr>
        <p:txBody>
          <a:bodyPr lIns="0" tIns="0" rIns="0" bIns="0" rtlCol="0" anchor="t">
            <a:spAutoFit/>
          </a:bodyPr>
          <a:lstStyle/>
          <a:p>
            <a:pPr algn="ctr">
              <a:lnSpc>
                <a:spcPts val="6978"/>
              </a:lnSpc>
            </a:pPr>
            <a:r>
              <a:rPr lang="en-US" sz="6344" spc="158">
                <a:solidFill>
                  <a:srgbClr val="201D32"/>
                </a:solidFill>
                <a:latin typeface="Brasika"/>
                <a:ea typeface="Brasika"/>
                <a:cs typeface="Brasika"/>
                <a:sym typeface="Brasika"/>
              </a:rPr>
              <a:t>DASHBOARD</a:t>
            </a:r>
          </a:p>
        </p:txBody>
      </p:sp>
      <p:sp>
        <p:nvSpPr>
          <p:cNvPr id="4" name="Freeform 4" descr="Top Ranked Data Science Institute, Classroom Plus Online Training | Boston  Institute of Analytics"/>
          <p:cNvSpPr/>
          <p:nvPr/>
        </p:nvSpPr>
        <p:spPr>
          <a:xfrm>
            <a:off x="15425721" y="9258300"/>
            <a:ext cx="2645528" cy="719134"/>
          </a:xfrm>
          <a:custGeom>
            <a:avLst/>
            <a:gdLst/>
            <a:ahLst/>
            <a:cxnLst/>
            <a:rect l="l" t="t" r="r" b="b"/>
            <a:pathLst>
              <a:path w="2645528" h="719134">
                <a:moveTo>
                  <a:pt x="0" y="0"/>
                </a:moveTo>
                <a:lnTo>
                  <a:pt x="2645527" y="0"/>
                </a:lnTo>
                <a:lnTo>
                  <a:pt x="2645527" y="719134"/>
                </a:lnTo>
                <a:lnTo>
                  <a:pt x="0" y="719134"/>
                </a:lnTo>
                <a:lnTo>
                  <a:pt x="0" y="0"/>
                </a:lnTo>
                <a:close/>
              </a:path>
            </a:pathLst>
          </a:custGeom>
          <a:blipFill>
            <a:blip r:embed="rId3"/>
            <a:stretch>
              <a:fillRect l="-4316" r="-3591"/>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2"/>
            <a:stretch>
              <a:fillRect l="-4316" r="-3591"/>
            </a:stretch>
          </a:blipFill>
        </p:spPr>
      </p:sp>
      <p:grpSp>
        <p:nvGrpSpPr>
          <p:cNvPr id="3" name="Group 3"/>
          <p:cNvGrpSpPr/>
          <p:nvPr/>
        </p:nvGrpSpPr>
        <p:grpSpPr>
          <a:xfrm>
            <a:off x="1018324" y="9310958"/>
            <a:ext cx="11211776" cy="547687"/>
            <a:chOff x="0" y="0"/>
            <a:chExt cx="14949034" cy="730250"/>
          </a:xfrm>
        </p:grpSpPr>
        <p:sp>
          <p:nvSpPr>
            <p:cNvPr id="4" name="Freeform 4"/>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5" name="TextBox 5"/>
            <p:cNvSpPr txBox="1"/>
            <p:nvPr/>
          </p:nvSpPr>
          <p:spPr>
            <a:xfrm>
              <a:off x="0" y="-28575"/>
              <a:ext cx="14949034" cy="758825"/>
            </a:xfrm>
            <a:prstGeom prst="rect">
              <a:avLst/>
            </a:prstGeom>
          </p:spPr>
          <p:txBody>
            <a:bodyPr lIns="50800" tIns="50800" rIns="50800" bIns="50800" rtlCol="0" anchor="ctr"/>
            <a:lstStyle/>
            <a:p>
              <a:pPr algn="l">
                <a:lnSpc>
                  <a:spcPts val="1980"/>
                </a:lnSpc>
              </a:pPr>
              <a:r>
                <a:rPr lang="en-US" sz="1650" b="1">
                  <a:solidFill>
                    <a:srgbClr val="AFABAB"/>
                  </a:solidFill>
                  <a:latin typeface="Calibri (MS) Bold"/>
                  <a:ea typeface="Calibri (MS) Bold"/>
                  <a:cs typeface="Calibri (MS) Bold"/>
                  <a:sym typeface="Calibri (MS) Bold"/>
                </a:rPr>
                <a:t>CONFIDENTIAL</a:t>
              </a:r>
              <a:r>
                <a:rPr lang="en-US" sz="1650">
                  <a:solidFill>
                    <a:srgbClr val="AFABAB"/>
                  </a:solidFill>
                  <a:latin typeface="Calibri (MS)"/>
                  <a:ea typeface="Calibri (MS)"/>
                  <a:cs typeface="Calibri (MS)"/>
                  <a:sym typeface="Calibri (MS)"/>
                </a:rPr>
                <a:t>: The information in this document belongs to Boston Institute of Analytics LLC. Any unauthorized sharing of this material is prohibited and subject to legal action under breach of IP and confidentiality clauses. </a:t>
              </a:r>
            </a:p>
          </p:txBody>
        </p:sp>
      </p:grpSp>
      <p:grpSp>
        <p:nvGrpSpPr>
          <p:cNvPr id="6" name="Group 6"/>
          <p:cNvGrpSpPr/>
          <p:nvPr/>
        </p:nvGrpSpPr>
        <p:grpSpPr>
          <a:xfrm>
            <a:off x="1018324" y="2564607"/>
            <a:ext cx="16251351" cy="4279106"/>
            <a:chOff x="0" y="0"/>
            <a:chExt cx="21668468" cy="5705474"/>
          </a:xfrm>
        </p:grpSpPr>
        <p:sp>
          <p:nvSpPr>
            <p:cNvPr id="7" name="Freeform 7"/>
            <p:cNvSpPr/>
            <p:nvPr/>
          </p:nvSpPr>
          <p:spPr>
            <a:xfrm>
              <a:off x="0" y="0"/>
              <a:ext cx="21668468" cy="5705474"/>
            </a:xfrm>
            <a:custGeom>
              <a:avLst/>
              <a:gdLst/>
              <a:ahLst/>
              <a:cxnLst/>
              <a:rect l="l" t="t" r="r" b="b"/>
              <a:pathLst>
                <a:path w="21668468" h="5705474">
                  <a:moveTo>
                    <a:pt x="0" y="0"/>
                  </a:moveTo>
                  <a:lnTo>
                    <a:pt x="21668468" y="0"/>
                  </a:lnTo>
                  <a:lnTo>
                    <a:pt x="21668468" y="5705474"/>
                  </a:lnTo>
                  <a:lnTo>
                    <a:pt x="0" y="5705474"/>
                  </a:lnTo>
                  <a:close/>
                </a:path>
              </a:pathLst>
            </a:custGeom>
            <a:solidFill>
              <a:srgbClr val="000000">
                <a:alpha val="0"/>
              </a:srgbClr>
            </a:solidFill>
          </p:spPr>
        </p:sp>
        <p:sp>
          <p:nvSpPr>
            <p:cNvPr id="8" name="TextBox 8"/>
            <p:cNvSpPr txBox="1"/>
            <p:nvPr/>
          </p:nvSpPr>
          <p:spPr>
            <a:xfrm>
              <a:off x="0" y="-85725"/>
              <a:ext cx="21668468" cy="5791199"/>
            </a:xfrm>
            <a:prstGeom prst="rect">
              <a:avLst/>
            </a:prstGeom>
          </p:spPr>
          <p:txBody>
            <a:bodyPr lIns="0" tIns="0" rIns="0" bIns="0" rtlCol="0" anchor="b"/>
            <a:lstStyle/>
            <a:p>
              <a:pPr algn="l">
                <a:lnSpc>
                  <a:spcPts val="9720"/>
                </a:lnSpc>
              </a:pPr>
              <a:endParaRPr/>
            </a:p>
            <a:p>
              <a:pPr algn="l">
                <a:lnSpc>
                  <a:spcPts val="9720"/>
                </a:lnSpc>
              </a:pPr>
              <a:r>
                <a:rPr lang="en-US" sz="9000" b="1">
                  <a:solidFill>
                    <a:srgbClr val="161A3E"/>
                  </a:solidFill>
                  <a:latin typeface="Calibri (MS) Bold"/>
                  <a:ea typeface="Calibri (MS) Bold"/>
                  <a:cs typeface="Calibri (MS) Bold"/>
                  <a:sym typeface="Calibri (MS) Bold"/>
                </a:rPr>
                <a:t>Questions ?</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2"/>
            <a:stretch>
              <a:fillRect l="-4316" r="-3591"/>
            </a:stretch>
          </a:blipFill>
        </p:spPr>
      </p:sp>
      <p:grpSp>
        <p:nvGrpSpPr>
          <p:cNvPr id="3" name="Group 3"/>
          <p:cNvGrpSpPr/>
          <p:nvPr/>
        </p:nvGrpSpPr>
        <p:grpSpPr>
          <a:xfrm>
            <a:off x="1018324" y="9310958"/>
            <a:ext cx="11211776" cy="547687"/>
            <a:chOff x="0" y="0"/>
            <a:chExt cx="14949034" cy="730250"/>
          </a:xfrm>
        </p:grpSpPr>
        <p:sp>
          <p:nvSpPr>
            <p:cNvPr id="4" name="Freeform 4"/>
            <p:cNvSpPr/>
            <p:nvPr/>
          </p:nvSpPr>
          <p:spPr>
            <a:xfrm>
              <a:off x="0" y="0"/>
              <a:ext cx="14949043" cy="730250"/>
            </a:xfrm>
            <a:custGeom>
              <a:avLst/>
              <a:gdLst/>
              <a:ahLst/>
              <a:cxnLst/>
              <a:rect l="l" t="t" r="r" b="b"/>
              <a:pathLst>
                <a:path w="14949043" h="730250">
                  <a:moveTo>
                    <a:pt x="0" y="0"/>
                  </a:moveTo>
                  <a:lnTo>
                    <a:pt x="14949043" y="0"/>
                  </a:lnTo>
                  <a:lnTo>
                    <a:pt x="14949043" y="730250"/>
                  </a:lnTo>
                  <a:lnTo>
                    <a:pt x="0" y="730250"/>
                  </a:lnTo>
                  <a:close/>
                </a:path>
              </a:pathLst>
            </a:custGeom>
            <a:solidFill>
              <a:srgbClr val="FFFFFF"/>
            </a:solidFill>
          </p:spPr>
        </p:sp>
        <p:sp>
          <p:nvSpPr>
            <p:cNvPr id="5" name="TextBox 5"/>
            <p:cNvSpPr txBox="1"/>
            <p:nvPr/>
          </p:nvSpPr>
          <p:spPr>
            <a:xfrm>
              <a:off x="0" y="-28575"/>
              <a:ext cx="14949034" cy="758825"/>
            </a:xfrm>
            <a:prstGeom prst="rect">
              <a:avLst/>
            </a:prstGeom>
          </p:spPr>
          <p:txBody>
            <a:bodyPr lIns="50800" tIns="50800" rIns="50800" bIns="50800" rtlCol="0" anchor="ctr"/>
            <a:lstStyle/>
            <a:p>
              <a:pPr algn="l">
                <a:lnSpc>
                  <a:spcPts val="1980"/>
                </a:lnSpc>
              </a:pPr>
              <a:r>
                <a:rPr lang="en-US" sz="1650" b="1">
                  <a:solidFill>
                    <a:srgbClr val="AFABAB"/>
                  </a:solidFill>
                  <a:latin typeface="Calibri (MS) Bold"/>
                  <a:ea typeface="Calibri (MS) Bold"/>
                  <a:cs typeface="Calibri (MS) Bold"/>
                  <a:sym typeface="Calibri (MS) Bold"/>
                </a:rPr>
                <a:t>CONFIDENTIAL</a:t>
              </a:r>
              <a:r>
                <a:rPr lang="en-US" sz="1650">
                  <a:solidFill>
                    <a:srgbClr val="AFABAB"/>
                  </a:solidFill>
                  <a:latin typeface="Calibri (MS)"/>
                  <a:ea typeface="Calibri (MS)"/>
                  <a:cs typeface="Calibri (MS)"/>
                  <a:sym typeface="Calibri (MS)"/>
                </a:rPr>
                <a:t>: The information in this document belongs to Boston Institute of Analytics LLC. Any unauthorized sharing of this material is prohibited and subject to legal action under breach of IP and confidentiality clauses. </a:t>
              </a:r>
            </a:p>
          </p:txBody>
        </p:sp>
      </p:grpSp>
      <p:sp>
        <p:nvSpPr>
          <p:cNvPr id="6" name="Freeform 6" descr="Tech Background&quot; Images – Browse 8,227 Stock Photos, Vectors, and Video |  Adobe Stock"/>
          <p:cNvSpPr/>
          <p:nvPr/>
        </p:nvSpPr>
        <p:spPr>
          <a:xfrm>
            <a:off x="-32655" y="0"/>
            <a:ext cx="18320656" cy="10287000"/>
          </a:xfrm>
          <a:custGeom>
            <a:avLst/>
            <a:gdLst/>
            <a:ahLst/>
            <a:cxnLst/>
            <a:rect l="l" t="t" r="r" b="b"/>
            <a:pathLst>
              <a:path w="18320656" h="10287000">
                <a:moveTo>
                  <a:pt x="0" y="0"/>
                </a:moveTo>
                <a:lnTo>
                  <a:pt x="18320657" y="0"/>
                </a:lnTo>
                <a:lnTo>
                  <a:pt x="18320657" y="10287000"/>
                </a:lnTo>
                <a:lnTo>
                  <a:pt x="0" y="10287000"/>
                </a:lnTo>
                <a:lnTo>
                  <a:pt x="0" y="0"/>
                </a:lnTo>
                <a:close/>
              </a:path>
            </a:pathLst>
          </a:custGeom>
          <a:blipFill>
            <a:blip r:embed="rId3"/>
            <a:stretch>
              <a:fillRect l="-2457" t="-2418" r="-2042" b="-1296"/>
            </a:stretch>
          </a:blipFill>
        </p:spPr>
      </p:sp>
      <p:grpSp>
        <p:nvGrpSpPr>
          <p:cNvPr id="7" name="Group 7"/>
          <p:cNvGrpSpPr/>
          <p:nvPr/>
        </p:nvGrpSpPr>
        <p:grpSpPr>
          <a:xfrm>
            <a:off x="0" y="3137808"/>
            <a:ext cx="18288000" cy="2647950"/>
            <a:chOff x="0" y="0"/>
            <a:chExt cx="24384000" cy="3530600"/>
          </a:xfrm>
        </p:grpSpPr>
        <p:sp>
          <p:nvSpPr>
            <p:cNvPr id="8" name="Freeform 8"/>
            <p:cNvSpPr/>
            <p:nvPr/>
          </p:nvSpPr>
          <p:spPr>
            <a:xfrm>
              <a:off x="0" y="0"/>
              <a:ext cx="24384000" cy="3530600"/>
            </a:xfrm>
            <a:custGeom>
              <a:avLst/>
              <a:gdLst/>
              <a:ahLst/>
              <a:cxnLst/>
              <a:rect l="l" t="t" r="r" b="b"/>
              <a:pathLst>
                <a:path w="24384000" h="3530600">
                  <a:moveTo>
                    <a:pt x="0" y="0"/>
                  </a:moveTo>
                  <a:lnTo>
                    <a:pt x="24384000" y="0"/>
                  </a:lnTo>
                  <a:lnTo>
                    <a:pt x="24384000" y="3530600"/>
                  </a:lnTo>
                  <a:lnTo>
                    <a:pt x="0" y="3530600"/>
                  </a:lnTo>
                  <a:close/>
                </a:path>
              </a:pathLst>
            </a:custGeom>
            <a:solidFill>
              <a:srgbClr val="000000">
                <a:alpha val="0"/>
              </a:srgbClr>
            </a:solidFill>
          </p:spPr>
        </p:sp>
        <p:sp>
          <p:nvSpPr>
            <p:cNvPr id="9" name="TextBox 9"/>
            <p:cNvSpPr txBox="1"/>
            <p:nvPr/>
          </p:nvSpPr>
          <p:spPr>
            <a:xfrm>
              <a:off x="0" y="-209550"/>
              <a:ext cx="24384000" cy="3740150"/>
            </a:xfrm>
            <a:prstGeom prst="rect">
              <a:avLst/>
            </a:prstGeom>
          </p:spPr>
          <p:txBody>
            <a:bodyPr lIns="0" tIns="0" rIns="0" bIns="0" rtlCol="0" anchor="ctr"/>
            <a:lstStyle/>
            <a:p>
              <a:pPr algn="ctr">
                <a:lnSpc>
                  <a:spcPts val="11880"/>
                </a:lnSpc>
              </a:pPr>
              <a:r>
                <a:rPr lang="en-US" sz="9900" b="1">
                  <a:solidFill>
                    <a:srgbClr val="FFFFFF"/>
                  </a:solidFill>
                  <a:latin typeface="Calibri (MS) Bold"/>
                  <a:ea typeface="Calibri (MS) Bold"/>
                  <a:cs typeface="Calibri (MS) Bold"/>
                  <a:sym typeface="Calibri (MS) Bold"/>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2"/>
            <a:stretch>
              <a:fillRect l="-4316" r="-3591"/>
            </a:stretch>
          </a:blipFill>
        </p:spPr>
      </p:sp>
      <p:sp>
        <p:nvSpPr>
          <p:cNvPr id="3" name="Freeform 3"/>
          <p:cNvSpPr/>
          <p:nvPr/>
        </p:nvSpPr>
        <p:spPr>
          <a:xfrm flipH="1">
            <a:off x="-19050" y="0"/>
            <a:ext cx="2145705" cy="1751676"/>
          </a:xfrm>
          <a:custGeom>
            <a:avLst/>
            <a:gdLst/>
            <a:ahLst/>
            <a:cxnLst/>
            <a:rect l="l" t="t" r="r" b="b"/>
            <a:pathLst>
              <a:path w="2145705" h="1751676">
                <a:moveTo>
                  <a:pt x="2145705" y="0"/>
                </a:moveTo>
                <a:lnTo>
                  <a:pt x="0" y="0"/>
                </a:lnTo>
                <a:lnTo>
                  <a:pt x="0" y="1751676"/>
                </a:lnTo>
                <a:lnTo>
                  <a:pt x="2145705" y="1751676"/>
                </a:lnTo>
                <a:lnTo>
                  <a:pt x="214570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0" y="5143500"/>
            <a:ext cx="8477852" cy="5657039"/>
          </a:xfrm>
          <a:custGeom>
            <a:avLst/>
            <a:gdLst/>
            <a:ahLst/>
            <a:cxnLst/>
            <a:rect l="l" t="t" r="r" b="b"/>
            <a:pathLst>
              <a:path w="8477852" h="5657039">
                <a:moveTo>
                  <a:pt x="8477852" y="5657039"/>
                </a:moveTo>
                <a:lnTo>
                  <a:pt x="0" y="5657039"/>
                </a:lnTo>
                <a:lnTo>
                  <a:pt x="0" y="0"/>
                </a:lnTo>
                <a:lnTo>
                  <a:pt x="8477852" y="0"/>
                </a:lnTo>
                <a:lnTo>
                  <a:pt x="8477852" y="565703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39759" y="1124605"/>
            <a:ext cx="7198334" cy="6847415"/>
          </a:xfrm>
          <a:custGeom>
            <a:avLst/>
            <a:gdLst/>
            <a:ahLst/>
            <a:cxnLst/>
            <a:rect l="l" t="t" r="r" b="b"/>
            <a:pathLst>
              <a:path w="7198334" h="6847415">
                <a:moveTo>
                  <a:pt x="0" y="0"/>
                </a:moveTo>
                <a:lnTo>
                  <a:pt x="7198334" y="0"/>
                </a:lnTo>
                <a:lnTo>
                  <a:pt x="7198334" y="6847415"/>
                </a:lnTo>
                <a:lnTo>
                  <a:pt x="0" y="68474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6800881" y="276225"/>
            <a:ext cx="10421463" cy="4183629"/>
          </a:xfrm>
          <a:prstGeom prst="rect">
            <a:avLst/>
          </a:prstGeom>
        </p:spPr>
        <p:txBody>
          <a:bodyPr lIns="0" tIns="0" rIns="0" bIns="0" rtlCol="0" anchor="t">
            <a:spAutoFit/>
          </a:bodyPr>
          <a:lstStyle/>
          <a:p>
            <a:pPr algn="r">
              <a:lnSpc>
                <a:spcPts val="10792"/>
              </a:lnSpc>
            </a:pPr>
            <a:r>
              <a:rPr lang="en-US" sz="11360" b="1">
                <a:solidFill>
                  <a:srgbClr val="1B1A17"/>
                </a:solidFill>
                <a:latin typeface="IBM Plex Sans Condensed Bold"/>
                <a:ea typeface="IBM Plex Sans Condensed Bold"/>
                <a:cs typeface="IBM Plex Sans Condensed Bold"/>
                <a:sym typeface="IBM Plex Sans Condensed Bold"/>
              </a:rPr>
              <a:t>EMPLOYEE </a:t>
            </a:r>
          </a:p>
          <a:p>
            <a:pPr algn="r">
              <a:lnSpc>
                <a:spcPts val="10792"/>
              </a:lnSpc>
            </a:pPr>
            <a:r>
              <a:rPr lang="en-US" sz="11360" b="1">
                <a:solidFill>
                  <a:srgbClr val="1B1A17"/>
                </a:solidFill>
                <a:latin typeface="IBM Plex Sans Condensed Bold"/>
                <a:ea typeface="IBM Plex Sans Condensed Bold"/>
                <a:cs typeface="IBM Plex Sans Condensed Bold"/>
                <a:sym typeface="IBM Plex Sans Condensed Bold"/>
              </a:rPr>
              <a:t>RETENTION </a:t>
            </a:r>
          </a:p>
          <a:p>
            <a:pPr algn="r">
              <a:lnSpc>
                <a:spcPts val="10792"/>
              </a:lnSpc>
            </a:pPr>
            <a:r>
              <a:rPr lang="en-US" sz="11360" b="1">
                <a:solidFill>
                  <a:srgbClr val="1B1A17"/>
                </a:solidFill>
                <a:latin typeface="IBM Plex Sans Condensed Bold"/>
                <a:ea typeface="IBM Plex Sans Condensed Bold"/>
                <a:cs typeface="IBM Plex Sans Condensed Bold"/>
                <a:sym typeface="IBM Plex Sans Condensed Bold"/>
              </a:rPr>
              <a:t>PREDICTION</a:t>
            </a:r>
          </a:p>
        </p:txBody>
      </p:sp>
      <p:sp>
        <p:nvSpPr>
          <p:cNvPr id="7" name="TextBox 7"/>
          <p:cNvSpPr txBox="1"/>
          <p:nvPr/>
        </p:nvSpPr>
        <p:spPr>
          <a:xfrm>
            <a:off x="8240904" y="4782035"/>
            <a:ext cx="9458899" cy="3094990"/>
          </a:xfrm>
          <a:prstGeom prst="rect">
            <a:avLst/>
          </a:prstGeom>
        </p:spPr>
        <p:txBody>
          <a:bodyPr lIns="0" tIns="0" rIns="0" bIns="0" rtlCol="0" anchor="t">
            <a:spAutoFit/>
          </a:bodyPr>
          <a:lstStyle/>
          <a:p>
            <a:pPr algn="r">
              <a:lnSpc>
                <a:spcPts val="4879"/>
              </a:lnSpc>
            </a:pPr>
            <a:r>
              <a:rPr lang="en-US" sz="3999">
                <a:solidFill>
                  <a:srgbClr val="1B1A17"/>
                </a:solidFill>
                <a:latin typeface="IBM Plex Sans"/>
                <a:ea typeface="IBM Plex Sans"/>
                <a:cs typeface="IBM Plex Sans"/>
                <a:sym typeface="IBM Plex Sans"/>
              </a:rPr>
              <a:t>This project aims to develop a machine learning model to predict whether data scientists are likely to seek job changes, aiding in talent retention and recruitment planning.</a:t>
            </a:r>
          </a:p>
        </p:txBody>
      </p:sp>
      <p:sp>
        <p:nvSpPr>
          <p:cNvPr id="8" name="TextBox 8"/>
          <p:cNvSpPr txBox="1"/>
          <p:nvPr/>
        </p:nvSpPr>
        <p:spPr>
          <a:xfrm>
            <a:off x="11350337" y="8200876"/>
            <a:ext cx="6349466" cy="571627"/>
          </a:xfrm>
          <a:prstGeom prst="rect">
            <a:avLst/>
          </a:prstGeom>
        </p:spPr>
        <p:txBody>
          <a:bodyPr lIns="0" tIns="0" rIns="0" bIns="0" rtlCol="0" anchor="t">
            <a:spAutoFit/>
          </a:bodyPr>
          <a:lstStyle/>
          <a:p>
            <a:pPr algn="r">
              <a:lnSpc>
                <a:spcPts val="4513"/>
              </a:lnSpc>
            </a:pPr>
            <a:r>
              <a:rPr lang="en-US" sz="3699">
                <a:solidFill>
                  <a:srgbClr val="1B1A17"/>
                </a:solidFill>
                <a:latin typeface="IBM Plex Sans"/>
                <a:ea typeface="IBM Plex Sans"/>
                <a:cs typeface="IBM Plex Sans"/>
                <a:sym typeface="IBM Plex Sans"/>
              </a:rPr>
              <a:t>Presentated by Rupal Sirohi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4F8"/>
        </a:solidFill>
        <a:effectLst/>
      </p:bgPr>
    </p:bg>
    <p:spTree>
      <p:nvGrpSpPr>
        <p:cNvPr id="1" name=""/>
        <p:cNvGrpSpPr/>
        <p:nvPr/>
      </p:nvGrpSpPr>
      <p:grpSpPr>
        <a:xfrm>
          <a:off x="0" y="0"/>
          <a:ext cx="0" cy="0"/>
          <a:chOff x="0" y="0"/>
          <a:chExt cx="0" cy="0"/>
        </a:xfrm>
      </p:grpSpPr>
      <p:sp>
        <p:nvSpPr>
          <p:cNvPr id="2" name="Freeform 2" descr="Top Ranked Data Science Institute, Classroom Plus Online Training | Boston  Institute of Analytics"/>
          <p:cNvSpPr/>
          <p:nvPr/>
        </p:nvSpPr>
        <p:spPr>
          <a:xfrm>
            <a:off x="14240665" y="9173114"/>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2"/>
            <a:stretch>
              <a:fillRect l="-4316" r="-3591"/>
            </a:stretch>
          </a:blipFill>
        </p:spPr>
      </p:sp>
      <p:grpSp>
        <p:nvGrpSpPr>
          <p:cNvPr id="3" name="Group 3"/>
          <p:cNvGrpSpPr/>
          <p:nvPr/>
        </p:nvGrpSpPr>
        <p:grpSpPr>
          <a:xfrm>
            <a:off x="-9524" y="-9525"/>
            <a:ext cx="6532404" cy="10306050"/>
            <a:chOff x="0" y="0"/>
            <a:chExt cx="8709872" cy="13741400"/>
          </a:xfrm>
        </p:grpSpPr>
        <p:sp>
          <p:nvSpPr>
            <p:cNvPr id="4" name="Freeform 4"/>
            <p:cNvSpPr/>
            <p:nvPr/>
          </p:nvSpPr>
          <p:spPr>
            <a:xfrm>
              <a:off x="13400" y="12700"/>
              <a:ext cx="8683072" cy="13716000"/>
            </a:xfrm>
            <a:custGeom>
              <a:avLst/>
              <a:gdLst/>
              <a:ahLst/>
              <a:cxnLst/>
              <a:rect l="l" t="t" r="r" b="b"/>
              <a:pathLst>
                <a:path w="8683072" h="13716000">
                  <a:moveTo>
                    <a:pt x="0" y="0"/>
                  </a:moveTo>
                  <a:lnTo>
                    <a:pt x="7289493" y="0"/>
                  </a:lnTo>
                  <a:lnTo>
                    <a:pt x="8683072" y="6858000"/>
                  </a:lnTo>
                  <a:lnTo>
                    <a:pt x="7289493" y="13716000"/>
                  </a:lnTo>
                  <a:lnTo>
                    <a:pt x="0" y="13716000"/>
                  </a:lnTo>
                  <a:close/>
                </a:path>
              </a:pathLst>
            </a:custGeom>
            <a:solidFill>
              <a:srgbClr val="6E87D1"/>
            </a:solidFill>
          </p:spPr>
        </p:sp>
        <p:sp>
          <p:nvSpPr>
            <p:cNvPr id="5" name="Freeform 5"/>
            <p:cNvSpPr/>
            <p:nvPr/>
          </p:nvSpPr>
          <p:spPr>
            <a:xfrm>
              <a:off x="0" y="0"/>
              <a:ext cx="8709872" cy="13741400"/>
            </a:xfrm>
            <a:custGeom>
              <a:avLst/>
              <a:gdLst/>
              <a:ahLst/>
              <a:cxnLst/>
              <a:rect l="l" t="t" r="r" b="b"/>
              <a:pathLst>
                <a:path w="8709872" h="13741400">
                  <a:moveTo>
                    <a:pt x="13400" y="0"/>
                  </a:moveTo>
                  <a:lnTo>
                    <a:pt x="7302893" y="0"/>
                  </a:lnTo>
                  <a:cubicBezTo>
                    <a:pt x="7309324" y="0"/>
                    <a:pt x="7314819" y="4318"/>
                    <a:pt x="7316024" y="10287"/>
                  </a:cubicBezTo>
                  <a:lnTo>
                    <a:pt x="8709604" y="6868287"/>
                  </a:lnTo>
                  <a:cubicBezTo>
                    <a:pt x="8709872" y="6869811"/>
                    <a:pt x="8709872" y="6871462"/>
                    <a:pt x="8709604" y="6873113"/>
                  </a:cubicBezTo>
                  <a:lnTo>
                    <a:pt x="7316024" y="13731112"/>
                  </a:lnTo>
                  <a:cubicBezTo>
                    <a:pt x="7314819" y="13737082"/>
                    <a:pt x="7309324" y="13741400"/>
                    <a:pt x="7302893" y="13741400"/>
                  </a:cubicBezTo>
                  <a:lnTo>
                    <a:pt x="13400" y="13741400"/>
                  </a:lnTo>
                  <a:cubicBezTo>
                    <a:pt x="6030" y="13741400"/>
                    <a:pt x="0" y="13735686"/>
                    <a:pt x="0" y="13728700"/>
                  </a:cubicBezTo>
                  <a:lnTo>
                    <a:pt x="0" y="12700"/>
                  </a:lnTo>
                  <a:cubicBezTo>
                    <a:pt x="0" y="5715"/>
                    <a:pt x="6030" y="0"/>
                    <a:pt x="13400" y="0"/>
                  </a:cubicBezTo>
                  <a:moveTo>
                    <a:pt x="13400" y="25400"/>
                  </a:moveTo>
                  <a:lnTo>
                    <a:pt x="13400" y="12700"/>
                  </a:lnTo>
                  <a:lnTo>
                    <a:pt x="26800" y="12700"/>
                  </a:lnTo>
                  <a:lnTo>
                    <a:pt x="26800" y="13728700"/>
                  </a:lnTo>
                  <a:lnTo>
                    <a:pt x="13400" y="13728700"/>
                  </a:lnTo>
                  <a:lnTo>
                    <a:pt x="13400" y="13716000"/>
                  </a:lnTo>
                  <a:lnTo>
                    <a:pt x="7302893" y="13716000"/>
                  </a:lnTo>
                  <a:lnTo>
                    <a:pt x="7302893" y="13728700"/>
                  </a:lnTo>
                  <a:lnTo>
                    <a:pt x="7289761" y="13726288"/>
                  </a:lnTo>
                  <a:lnTo>
                    <a:pt x="8683341" y="6868287"/>
                  </a:lnTo>
                  <a:lnTo>
                    <a:pt x="8696472" y="6870700"/>
                  </a:lnTo>
                  <a:lnTo>
                    <a:pt x="8683341" y="6873113"/>
                  </a:lnTo>
                  <a:lnTo>
                    <a:pt x="7289761" y="15113"/>
                  </a:lnTo>
                  <a:lnTo>
                    <a:pt x="7302893" y="12700"/>
                  </a:lnTo>
                  <a:lnTo>
                    <a:pt x="7302893" y="25400"/>
                  </a:lnTo>
                  <a:lnTo>
                    <a:pt x="13400" y="25400"/>
                  </a:lnTo>
                  <a:close/>
                </a:path>
              </a:pathLst>
            </a:custGeom>
            <a:solidFill>
              <a:srgbClr val="6E87D1"/>
            </a:solidFill>
          </p:spPr>
        </p:sp>
      </p:grpSp>
      <p:grpSp>
        <p:nvGrpSpPr>
          <p:cNvPr id="6" name="Group 6"/>
          <p:cNvGrpSpPr/>
          <p:nvPr/>
        </p:nvGrpSpPr>
        <p:grpSpPr>
          <a:xfrm>
            <a:off x="6522881" y="1553308"/>
            <a:ext cx="11822502" cy="8031493"/>
            <a:chOff x="0" y="0"/>
            <a:chExt cx="16313496" cy="11082403"/>
          </a:xfrm>
        </p:grpSpPr>
        <p:sp>
          <p:nvSpPr>
            <p:cNvPr id="7" name="Freeform 7"/>
            <p:cNvSpPr/>
            <p:nvPr/>
          </p:nvSpPr>
          <p:spPr>
            <a:xfrm>
              <a:off x="0" y="0"/>
              <a:ext cx="16313496" cy="11082403"/>
            </a:xfrm>
            <a:custGeom>
              <a:avLst/>
              <a:gdLst/>
              <a:ahLst/>
              <a:cxnLst/>
              <a:rect l="l" t="t" r="r" b="b"/>
              <a:pathLst>
                <a:path w="16313496" h="11082403">
                  <a:moveTo>
                    <a:pt x="0" y="0"/>
                  </a:moveTo>
                  <a:lnTo>
                    <a:pt x="16313496" y="0"/>
                  </a:lnTo>
                  <a:lnTo>
                    <a:pt x="16313496" y="11082403"/>
                  </a:lnTo>
                  <a:lnTo>
                    <a:pt x="0" y="11082403"/>
                  </a:lnTo>
                  <a:close/>
                </a:path>
              </a:pathLst>
            </a:custGeom>
            <a:solidFill>
              <a:srgbClr val="000000">
                <a:alpha val="0"/>
              </a:srgbClr>
            </a:solidFill>
          </p:spPr>
        </p:sp>
        <p:sp>
          <p:nvSpPr>
            <p:cNvPr id="8" name="TextBox 8"/>
            <p:cNvSpPr txBox="1"/>
            <p:nvPr/>
          </p:nvSpPr>
          <p:spPr>
            <a:xfrm>
              <a:off x="0" y="-38100"/>
              <a:ext cx="16313496" cy="11120503"/>
            </a:xfrm>
            <a:prstGeom prst="rect">
              <a:avLst/>
            </a:prstGeom>
          </p:spPr>
          <p:txBody>
            <a:bodyPr lIns="0" tIns="0" rIns="0" bIns="0" rtlCol="0" anchor="ctr"/>
            <a:lstStyle/>
            <a:p>
              <a:pPr algn="l">
                <a:lnSpc>
                  <a:spcPts val="5076"/>
                </a:lnSpc>
              </a:pPr>
              <a:r>
                <a:rPr lang="en-US" sz="4700" b="1">
                  <a:solidFill>
                    <a:srgbClr val="3C3C50"/>
                  </a:solidFill>
                  <a:latin typeface="Calibri (MS) Bold"/>
                  <a:ea typeface="Calibri (MS) Bold"/>
                  <a:cs typeface="Calibri (MS) Bold"/>
                  <a:sym typeface="Calibri (MS) Bold"/>
                </a:rPr>
                <a:t>•Employee retention prediction means using data and predictive analytics to forecast which employees are likely to leave their current positions and to identify factors that might be contributing to their potential departure.</a:t>
              </a:r>
            </a:p>
            <a:p>
              <a:pPr algn="l">
                <a:lnSpc>
                  <a:spcPts val="5076"/>
                </a:lnSpc>
              </a:pPr>
              <a:endParaRPr lang="en-US" sz="4700" b="1">
                <a:solidFill>
                  <a:srgbClr val="3C3C50"/>
                </a:solidFill>
                <a:latin typeface="Calibri (MS) Bold"/>
                <a:ea typeface="Calibri (MS) Bold"/>
                <a:cs typeface="Calibri (MS) Bold"/>
                <a:sym typeface="Calibri (MS) Bold"/>
              </a:endParaRPr>
            </a:p>
            <a:p>
              <a:pPr algn="l">
                <a:lnSpc>
                  <a:spcPts val="5076"/>
                </a:lnSpc>
              </a:pPr>
              <a:r>
                <a:rPr lang="en-US" sz="4700" b="1">
                  <a:solidFill>
                    <a:srgbClr val="3C3C50"/>
                  </a:solidFill>
                  <a:latin typeface="Calibri (MS) Bold"/>
                  <a:ea typeface="Calibri (MS) Bold"/>
                  <a:cs typeface="Calibri (MS) Bold"/>
                  <a:sym typeface="Calibri (MS) Bold"/>
                </a:rPr>
                <a:t>•Two main datasets used: aug_train.csv and aug_test.csv</a:t>
              </a:r>
            </a:p>
            <a:p>
              <a:pPr algn="l">
                <a:lnSpc>
                  <a:spcPts val="5076"/>
                </a:lnSpc>
              </a:pPr>
              <a:endParaRPr lang="en-US" sz="4700" b="1">
                <a:solidFill>
                  <a:srgbClr val="3C3C50"/>
                </a:solidFill>
                <a:latin typeface="Calibri (MS) Bold"/>
                <a:ea typeface="Calibri (MS) Bold"/>
                <a:cs typeface="Calibri (MS) Bold"/>
                <a:sym typeface="Calibri (MS) Bold"/>
              </a:endParaRPr>
            </a:p>
            <a:p>
              <a:pPr algn="l">
                <a:lnSpc>
                  <a:spcPts val="5076"/>
                </a:lnSpc>
              </a:pPr>
              <a:r>
                <a:rPr lang="en-US" sz="4700" b="1">
                  <a:solidFill>
                    <a:srgbClr val="3C3C50"/>
                  </a:solidFill>
                  <a:latin typeface="Calibri (MS) Bold"/>
                  <a:ea typeface="Calibri (MS) Bold"/>
                  <a:cs typeface="Calibri (MS) Bold"/>
                  <a:sym typeface="Calibri (MS) Bold"/>
                </a:rPr>
                <a:t>•Each record represents an employee with 14 attributes.</a:t>
              </a:r>
            </a:p>
            <a:p>
              <a:pPr algn="l">
                <a:lnSpc>
                  <a:spcPts val="5508"/>
                </a:lnSpc>
              </a:pPr>
              <a:endParaRPr lang="en-US" sz="4700" b="1">
                <a:solidFill>
                  <a:srgbClr val="3C3C50"/>
                </a:solidFill>
                <a:latin typeface="Calibri (MS) Bold"/>
                <a:ea typeface="Calibri (MS) Bold"/>
                <a:cs typeface="Calibri (MS) Bold"/>
                <a:sym typeface="Calibri (MS) Bold"/>
              </a:endParaRPr>
            </a:p>
          </p:txBody>
        </p:sp>
      </p:grpSp>
      <p:sp>
        <p:nvSpPr>
          <p:cNvPr id="9" name="Freeform 9"/>
          <p:cNvSpPr/>
          <p:nvPr/>
        </p:nvSpPr>
        <p:spPr>
          <a:xfrm>
            <a:off x="-967431" y="2161326"/>
            <a:ext cx="8377797" cy="6170447"/>
          </a:xfrm>
          <a:custGeom>
            <a:avLst/>
            <a:gdLst/>
            <a:ahLst/>
            <a:cxnLst/>
            <a:rect l="l" t="t" r="r" b="b"/>
            <a:pathLst>
              <a:path w="8377797" h="6170447">
                <a:moveTo>
                  <a:pt x="0" y="0"/>
                </a:moveTo>
                <a:lnTo>
                  <a:pt x="8377797" y="0"/>
                </a:lnTo>
                <a:lnTo>
                  <a:pt x="8377797" y="6170447"/>
                </a:lnTo>
                <a:lnTo>
                  <a:pt x="0" y="6170447"/>
                </a:lnTo>
                <a:lnTo>
                  <a:pt x="0" y="0"/>
                </a:lnTo>
                <a:close/>
              </a:path>
            </a:pathLst>
          </a:custGeom>
          <a:blipFill>
            <a:blip r:embed="rId3"/>
            <a:stretch>
              <a:fillRect b="-1320"/>
            </a:stretch>
          </a:blipFill>
        </p:spPr>
      </p:sp>
      <p:sp>
        <p:nvSpPr>
          <p:cNvPr id="10" name="TextBox 10"/>
          <p:cNvSpPr txBox="1"/>
          <p:nvPr/>
        </p:nvSpPr>
        <p:spPr>
          <a:xfrm>
            <a:off x="6362659" y="133350"/>
            <a:ext cx="11925341" cy="1225771"/>
          </a:xfrm>
          <a:prstGeom prst="rect">
            <a:avLst/>
          </a:prstGeom>
        </p:spPr>
        <p:txBody>
          <a:bodyPr lIns="0" tIns="0" rIns="0" bIns="0" rtlCol="0" anchor="t">
            <a:spAutoFit/>
          </a:bodyPr>
          <a:lstStyle/>
          <a:p>
            <a:pPr algn="l">
              <a:lnSpc>
                <a:spcPts val="9218"/>
              </a:lnSpc>
            </a:pPr>
            <a:r>
              <a:rPr lang="en-US" sz="9037" b="1" spc="813">
                <a:solidFill>
                  <a:srgbClr val="1E1E49"/>
                </a:solidFill>
                <a:latin typeface="Gotham Bold"/>
                <a:ea typeface="Gotham Bold"/>
                <a:cs typeface="Gotham Bold"/>
                <a:sym typeface="Gotham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DFD"/>
        </a:solidFill>
        <a:effectLst/>
      </p:bgPr>
    </p:bg>
    <p:spTree>
      <p:nvGrpSpPr>
        <p:cNvPr id="1" name=""/>
        <p:cNvGrpSpPr/>
        <p:nvPr/>
      </p:nvGrpSpPr>
      <p:grpSpPr>
        <a:xfrm>
          <a:off x="0" y="0"/>
          <a:ext cx="0" cy="0"/>
          <a:chOff x="0" y="0"/>
          <a:chExt cx="0" cy="0"/>
        </a:xfrm>
      </p:grpSpPr>
      <p:sp>
        <p:nvSpPr>
          <p:cNvPr id="2" name="TextBox 2"/>
          <p:cNvSpPr txBox="1"/>
          <p:nvPr/>
        </p:nvSpPr>
        <p:spPr>
          <a:xfrm>
            <a:off x="5303061" y="1038225"/>
            <a:ext cx="11504815" cy="3771390"/>
          </a:xfrm>
          <a:prstGeom prst="rect">
            <a:avLst/>
          </a:prstGeom>
        </p:spPr>
        <p:txBody>
          <a:bodyPr lIns="0" tIns="0" rIns="0" bIns="0" rtlCol="0" anchor="t">
            <a:spAutoFit/>
          </a:bodyPr>
          <a:lstStyle/>
          <a:p>
            <a:pPr marL="0" lvl="0" indent="0" algn="r">
              <a:lnSpc>
                <a:spcPts val="14885"/>
              </a:lnSpc>
              <a:spcBef>
                <a:spcPct val="0"/>
              </a:spcBef>
            </a:pPr>
            <a:r>
              <a:rPr lang="en-US" sz="12404" b="1">
                <a:solidFill>
                  <a:srgbClr val="111B3D"/>
                </a:solidFill>
                <a:latin typeface="DM Sans Bold"/>
                <a:ea typeface="DM Sans Bold"/>
                <a:cs typeface="DM Sans Bold"/>
                <a:sym typeface="DM Sans Bold"/>
              </a:rPr>
              <a:t>Business Context</a:t>
            </a:r>
          </a:p>
        </p:txBody>
      </p:sp>
      <p:grpSp>
        <p:nvGrpSpPr>
          <p:cNvPr id="3" name="Group 3"/>
          <p:cNvGrpSpPr/>
          <p:nvPr/>
        </p:nvGrpSpPr>
        <p:grpSpPr>
          <a:xfrm>
            <a:off x="-1880655" y="0"/>
            <a:ext cx="10562242" cy="5440793"/>
            <a:chOff x="0" y="0"/>
            <a:chExt cx="6592605" cy="3395965"/>
          </a:xfrm>
        </p:grpSpPr>
        <p:sp>
          <p:nvSpPr>
            <p:cNvPr id="4" name="Freeform 4"/>
            <p:cNvSpPr/>
            <p:nvPr/>
          </p:nvSpPr>
          <p:spPr>
            <a:xfrm>
              <a:off x="0" y="0"/>
              <a:ext cx="6592605" cy="3395965"/>
            </a:xfrm>
            <a:custGeom>
              <a:avLst/>
              <a:gdLst/>
              <a:ahLst/>
              <a:cxnLst/>
              <a:rect l="l" t="t" r="r" b="b"/>
              <a:pathLst>
                <a:path w="6592605" h="3395965">
                  <a:moveTo>
                    <a:pt x="6592605" y="0"/>
                  </a:moveTo>
                  <a:lnTo>
                    <a:pt x="5587994" y="3395965"/>
                  </a:lnTo>
                  <a:lnTo>
                    <a:pt x="0" y="3395965"/>
                  </a:lnTo>
                  <a:lnTo>
                    <a:pt x="0" y="0"/>
                  </a:lnTo>
                  <a:lnTo>
                    <a:pt x="6592605" y="0"/>
                  </a:lnTo>
                  <a:close/>
                </a:path>
              </a:pathLst>
            </a:custGeom>
            <a:blipFill>
              <a:blip r:embed="rId2"/>
              <a:stretch>
                <a:fillRect t="-561" b="-561"/>
              </a:stretch>
            </a:blipFill>
          </p:spPr>
        </p:sp>
      </p:grpSp>
      <p:sp>
        <p:nvSpPr>
          <p:cNvPr id="5" name="Freeform 5"/>
          <p:cNvSpPr/>
          <p:nvPr/>
        </p:nvSpPr>
        <p:spPr>
          <a:xfrm>
            <a:off x="12175697" y="6460642"/>
            <a:ext cx="7608947" cy="4891466"/>
          </a:xfrm>
          <a:custGeom>
            <a:avLst/>
            <a:gdLst/>
            <a:ahLst/>
            <a:cxnLst/>
            <a:rect l="l" t="t" r="r" b="b"/>
            <a:pathLst>
              <a:path w="7608947" h="4891466">
                <a:moveTo>
                  <a:pt x="0" y="0"/>
                </a:moveTo>
                <a:lnTo>
                  <a:pt x="7608947" y="0"/>
                </a:lnTo>
                <a:lnTo>
                  <a:pt x="7608947" y="4891466"/>
                </a:lnTo>
                <a:lnTo>
                  <a:pt x="0" y="4891466"/>
                </a:lnTo>
                <a:lnTo>
                  <a:pt x="0" y="0"/>
                </a:lnTo>
                <a:close/>
              </a:path>
            </a:pathLst>
          </a:custGeom>
          <a:blipFill>
            <a:blip r:embed="rId3"/>
            <a:stretch>
              <a:fillRect/>
            </a:stretch>
          </a:blipFill>
        </p:spPr>
      </p:sp>
      <p:sp>
        <p:nvSpPr>
          <p:cNvPr id="6" name="TextBox 6"/>
          <p:cNvSpPr txBox="1"/>
          <p:nvPr/>
        </p:nvSpPr>
        <p:spPr>
          <a:xfrm>
            <a:off x="199596" y="5952870"/>
            <a:ext cx="5523721" cy="1476375"/>
          </a:xfrm>
          <a:prstGeom prst="rect">
            <a:avLst/>
          </a:prstGeom>
        </p:spPr>
        <p:txBody>
          <a:bodyPr lIns="0" tIns="0" rIns="0" bIns="0" rtlCol="0" anchor="t">
            <a:spAutoFit/>
          </a:bodyPr>
          <a:lstStyle/>
          <a:p>
            <a:pPr algn="l">
              <a:lnSpc>
                <a:spcPts val="5879"/>
              </a:lnSpc>
            </a:pPr>
            <a:r>
              <a:rPr lang="en-US" sz="4899" b="1">
                <a:solidFill>
                  <a:srgbClr val="111B3D"/>
                </a:solidFill>
                <a:latin typeface="DM Sans Bold"/>
                <a:ea typeface="DM Sans Bold"/>
                <a:cs typeface="DM Sans Bold"/>
                <a:sym typeface="DM Sans Bold"/>
              </a:rPr>
              <a:t>Why this </a:t>
            </a:r>
          </a:p>
          <a:p>
            <a:pPr marL="0" lvl="0" indent="0" algn="l">
              <a:lnSpc>
                <a:spcPts val="5879"/>
              </a:lnSpc>
              <a:spcBef>
                <a:spcPct val="0"/>
              </a:spcBef>
            </a:pPr>
            <a:r>
              <a:rPr lang="en-US" sz="4899" b="1">
                <a:solidFill>
                  <a:srgbClr val="111B3D"/>
                </a:solidFill>
                <a:latin typeface="DM Sans Bold"/>
                <a:ea typeface="DM Sans Bold"/>
                <a:cs typeface="DM Sans Bold"/>
                <a:sym typeface="DM Sans Bold"/>
              </a:rPr>
              <a:t>matters</a:t>
            </a:r>
          </a:p>
        </p:txBody>
      </p:sp>
      <p:grpSp>
        <p:nvGrpSpPr>
          <p:cNvPr id="7" name="Group 7"/>
          <p:cNvGrpSpPr/>
          <p:nvPr/>
        </p:nvGrpSpPr>
        <p:grpSpPr>
          <a:xfrm>
            <a:off x="3200623" y="4928906"/>
            <a:ext cx="8975074" cy="2703314"/>
            <a:chOff x="0" y="0"/>
            <a:chExt cx="11966765" cy="3604419"/>
          </a:xfrm>
        </p:grpSpPr>
        <p:sp>
          <p:nvSpPr>
            <p:cNvPr id="8" name="TextBox 8"/>
            <p:cNvSpPr txBox="1"/>
            <p:nvPr/>
          </p:nvSpPr>
          <p:spPr>
            <a:xfrm>
              <a:off x="0" y="0"/>
              <a:ext cx="11966765" cy="732769"/>
            </a:xfrm>
            <a:prstGeom prst="rect">
              <a:avLst/>
            </a:prstGeom>
          </p:spPr>
          <p:txBody>
            <a:bodyPr lIns="0" tIns="0" rIns="0" bIns="0" rtlCol="0" anchor="t">
              <a:spAutoFit/>
            </a:bodyPr>
            <a:lstStyle/>
            <a:p>
              <a:pPr marL="0" lvl="0" indent="0" algn="l">
                <a:lnSpc>
                  <a:spcPts val="4327"/>
                </a:lnSpc>
                <a:spcBef>
                  <a:spcPct val="0"/>
                </a:spcBef>
              </a:pPr>
              <a:endParaRPr/>
            </a:p>
          </p:txBody>
        </p:sp>
        <p:sp>
          <p:nvSpPr>
            <p:cNvPr id="9" name="TextBox 9"/>
            <p:cNvSpPr txBox="1"/>
            <p:nvPr/>
          </p:nvSpPr>
          <p:spPr>
            <a:xfrm>
              <a:off x="0" y="923257"/>
              <a:ext cx="11966765" cy="2681163"/>
            </a:xfrm>
            <a:prstGeom prst="rect">
              <a:avLst/>
            </a:prstGeom>
          </p:spPr>
          <p:txBody>
            <a:bodyPr lIns="0" tIns="0" rIns="0" bIns="0" rtlCol="0" anchor="t">
              <a:spAutoFit/>
            </a:bodyPr>
            <a:lstStyle/>
            <a:p>
              <a:pPr algn="l">
                <a:lnSpc>
                  <a:spcPts val="4038"/>
                </a:lnSpc>
              </a:pPr>
              <a:r>
                <a:rPr lang="en-US" sz="2884">
                  <a:solidFill>
                    <a:srgbClr val="111B3D"/>
                  </a:solidFill>
                  <a:latin typeface="DM Sans"/>
                  <a:ea typeface="DM Sans"/>
                  <a:cs typeface="DM Sans"/>
                  <a:sym typeface="DM Sans"/>
                </a:rPr>
                <a:t>High attrition disrupts workflows and team stability.</a:t>
              </a:r>
            </a:p>
            <a:p>
              <a:pPr algn="l">
                <a:lnSpc>
                  <a:spcPts val="4038"/>
                </a:lnSpc>
              </a:pPr>
              <a:r>
                <a:rPr lang="en-US" sz="2884">
                  <a:solidFill>
                    <a:srgbClr val="111B3D"/>
                  </a:solidFill>
                  <a:latin typeface="DM Sans"/>
                  <a:ea typeface="DM Sans"/>
                  <a:cs typeface="DM Sans"/>
                  <a:sym typeface="DM Sans"/>
                </a:rPr>
                <a:t>Recruiting replacements is costly and time- consuming.</a:t>
              </a:r>
            </a:p>
            <a:p>
              <a:pPr marL="0" lvl="0" indent="0" algn="l">
                <a:lnSpc>
                  <a:spcPts val="4038"/>
                </a:lnSpc>
                <a:spcBef>
                  <a:spcPct val="0"/>
                </a:spcBef>
              </a:pPr>
              <a:r>
                <a:rPr lang="en-US" sz="2884">
                  <a:solidFill>
                    <a:srgbClr val="111B3D"/>
                  </a:solidFill>
                  <a:latin typeface="DM Sans"/>
                  <a:ea typeface="DM Sans"/>
                  <a:cs typeface="DM Sans"/>
                  <a:sym typeface="DM Sans"/>
                </a:rPr>
                <a:t>Retaining talent boosts productivity and morale.</a:t>
              </a:r>
            </a:p>
          </p:txBody>
        </p:sp>
      </p:grpSp>
      <p:sp>
        <p:nvSpPr>
          <p:cNvPr id="10" name="TextBox 10"/>
          <p:cNvSpPr txBox="1"/>
          <p:nvPr/>
        </p:nvSpPr>
        <p:spPr>
          <a:xfrm>
            <a:off x="199596" y="8562975"/>
            <a:ext cx="5031394" cy="695325"/>
          </a:xfrm>
          <a:prstGeom prst="rect">
            <a:avLst/>
          </a:prstGeom>
        </p:spPr>
        <p:txBody>
          <a:bodyPr lIns="0" tIns="0" rIns="0" bIns="0" rtlCol="0" anchor="t">
            <a:spAutoFit/>
          </a:bodyPr>
          <a:lstStyle/>
          <a:p>
            <a:pPr marL="0" lvl="0" indent="0" algn="l">
              <a:lnSpc>
                <a:spcPts val="5519"/>
              </a:lnSpc>
              <a:spcBef>
                <a:spcPct val="0"/>
              </a:spcBef>
            </a:pPr>
            <a:r>
              <a:rPr lang="en-US" sz="4599" b="1">
                <a:solidFill>
                  <a:srgbClr val="111B3D"/>
                </a:solidFill>
                <a:latin typeface="DM Sans Bold"/>
                <a:ea typeface="DM Sans Bold"/>
                <a:cs typeface="DM Sans Bold"/>
                <a:sym typeface="DM Sans Bold"/>
              </a:rPr>
              <a:t>Objective</a:t>
            </a:r>
          </a:p>
        </p:txBody>
      </p:sp>
      <p:grpSp>
        <p:nvGrpSpPr>
          <p:cNvPr id="11" name="Group 11"/>
          <p:cNvGrpSpPr/>
          <p:nvPr/>
        </p:nvGrpSpPr>
        <p:grpSpPr>
          <a:xfrm>
            <a:off x="3200623" y="7422101"/>
            <a:ext cx="8394732" cy="2210805"/>
            <a:chOff x="-266457" y="-9525"/>
            <a:chExt cx="11192976" cy="2947740"/>
          </a:xfrm>
        </p:grpSpPr>
        <p:sp>
          <p:nvSpPr>
            <p:cNvPr id="12" name="TextBox 12"/>
            <p:cNvSpPr txBox="1"/>
            <p:nvPr/>
          </p:nvSpPr>
          <p:spPr>
            <a:xfrm>
              <a:off x="0" y="-9525"/>
              <a:ext cx="10926519"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13" name="TextBox 13"/>
            <p:cNvSpPr txBox="1"/>
            <p:nvPr/>
          </p:nvSpPr>
          <p:spPr>
            <a:xfrm>
              <a:off x="-266457" y="442028"/>
              <a:ext cx="10926519" cy="2496187"/>
            </a:xfrm>
            <a:prstGeom prst="rect">
              <a:avLst/>
            </a:prstGeom>
          </p:spPr>
          <p:txBody>
            <a:bodyPr lIns="0" tIns="0" rIns="0" bIns="0" rtlCol="0" anchor="t">
              <a:spAutoFit/>
            </a:bodyPr>
            <a:lstStyle/>
            <a:p>
              <a:pPr algn="l">
                <a:lnSpc>
                  <a:spcPts val="3779"/>
                </a:lnSpc>
              </a:pPr>
              <a:r>
                <a:rPr lang="en-US" sz="2699" dirty="0">
                  <a:solidFill>
                    <a:srgbClr val="111B3D"/>
                  </a:solidFill>
                  <a:latin typeface="DM Sans"/>
                  <a:ea typeface="DM Sans"/>
                  <a:cs typeface="DM Sans"/>
                  <a:sym typeface="DM Sans"/>
                </a:rPr>
                <a:t>Predict employees likely to leave using machine learning</a:t>
              </a:r>
            </a:p>
            <a:p>
              <a:pPr algn="l">
                <a:lnSpc>
                  <a:spcPts val="3779"/>
                </a:lnSpc>
              </a:pPr>
              <a:r>
                <a:rPr lang="en-US" sz="2699" dirty="0">
                  <a:solidFill>
                    <a:srgbClr val="111B3D"/>
                  </a:solidFill>
                  <a:latin typeface="DM Sans"/>
                  <a:ea typeface="DM Sans"/>
                  <a:cs typeface="DM Sans"/>
                  <a:sym typeface="DM Sans"/>
                </a:rPr>
                <a:t>Enable HR teams to optimize resource allocation.</a:t>
              </a:r>
            </a:p>
            <a:p>
              <a:pPr marL="0" lvl="0" indent="0" algn="l">
                <a:lnSpc>
                  <a:spcPts val="3779"/>
                </a:lnSpc>
                <a:spcBef>
                  <a:spcPct val="0"/>
                </a:spcBef>
              </a:pPr>
              <a:r>
                <a:rPr lang="en-US" sz="2699" dirty="0">
                  <a:solidFill>
                    <a:srgbClr val="111B3D"/>
                  </a:solidFill>
                  <a:latin typeface="DM Sans"/>
                  <a:ea typeface="DM Sans"/>
                  <a:cs typeface="DM Sans"/>
                  <a:sym typeface="DM Sans"/>
                </a:rPr>
                <a:t>Provides actionable insights for retention strategies</a:t>
              </a:r>
            </a:p>
          </p:txBody>
        </p:sp>
      </p:grpSp>
      <p:sp>
        <p:nvSpPr>
          <p:cNvPr id="14" name="Freeform 14" descr="Top Ranked Data Science Institute, Classroom Plus Online Training | Boston  Institute of Analytics"/>
          <p:cNvSpPr/>
          <p:nvPr/>
        </p:nvSpPr>
        <p:spPr>
          <a:xfrm>
            <a:off x="14992112" y="9258300"/>
            <a:ext cx="3029009" cy="823375"/>
          </a:xfrm>
          <a:custGeom>
            <a:avLst/>
            <a:gdLst/>
            <a:ahLst/>
            <a:cxnLst/>
            <a:rect l="l" t="t" r="r" b="b"/>
            <a:pathLst>
              <a:path w="3029009" h="823375">
                <a:moveTo>
                  <a:pt x="0" y="0"/>
                </a:moveTo>
                <a:lnTo>
                  <a:pt x="3029008" y="0"/>
                </a:lnTo>
                <a:lnTo>
                  <a:pt x="3029008" y="823376"/>
                </a:lnTo>
                <a:lnTo>
                  <a:pt x="0" y="823376"/>
                </a:lnTo>
                <a:lnTo>
                  <a:pt x="0" y="0"/>
                </a:lnTo>
                <a:close/>
              </a:path>
            </a:pathLst>
          </a:custGeom>
          <a:blipFill>
            <a:blip r:embed="rId4"/>
            <a:stretch>
              <a:fillRect l="-4316" r="-3591"/>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1130704"/>
          </a:xfrm>
          <a:custGeom>
            <a:avLst/>
            <a:gdLst/>
            <a:ahLst/>
            <a:cxnLst/>
            <a:rect l="l" t="t" r="r" b="b"/>
            <a:pathLst>
              <a:path w="18288000" h="11130704">
                <a:moveTo>
                  <a:pt x="0" y="0"/>
                </a:moveTo>
                <a:lnTo>
                  <a:pt x="18288000" y="0"/>
                </a:lnTo>
                <a:lnTo>
                  <a:pt x="18288000" y="11130704"/>
                </a:lnTo>
                <a:lnTo>
                  <a:pt x="0" y="11130704"/>
                </a:lnTo>
                <a:lnTo>
                  <a:pt x="0" y="0"/>
                </a:lnTo>
                <a:close/>
              </a:path>
            </a:pathLst>
          </a:custGeom>
          <a:blipFill>
            <a:blip r:embed="rId2"/>
            <a:stretch>
              <a:fillRect t="-5874" b="-5874"/>
            </a:stretch>
          </a:blipFill>
        </p:spPr>
      </p:sp>
      <p:sp>
        <p:nvSpPr>
          <p:cNvPr id="3" name="Freeform 3"/>
          <p:cNvSpPr/>
          <p:nvPr/>
        </p:nvSpPr>
        <p:spPr>
          <a:xfrm>
            <a:off x="-310943" y="-172085"/>
            <a:ext cx="13542922" cy="3025135"/>
          </a:xfrm>
          <a:custGeom>
            <a:avLst/>
            <a:gdLst/>
            <a:ahLst/>
            <a:cxnLst/>
            <a:rect l="l" t="t" r="r" b="b"/>
            <a:pathLst>
              <a:path w="13542922" h="3025135">
                <a:moveTo>
                  <a:pt x="0" y="0"/>
                </a:moveTo>
                <a:lnTo>
                  <a:pt x="13542922" y="0"/>
                </a:lnTo>
                <a:lnTo>
                  <a:pt x="13542922" y="3025135"/>
                </a:lnTo>
                <a:lnTo>
                  <a:pt x="0" y="3025135"/>
                </a:lnTo>
                <a:lnTo>
                  <a:pt x="0" y="0"/>
                </a:lnTo>
                <a:close/>
              </a:path>
            </a:pathLst>
          </a:custGeom>
          <a:blipFill>
            <a:blip r:embed="rId3"/>
            <a:stretch>
              <a:fillRect t="-3721" b="-3721"/>
            </a:stretch>
          </a:blipFill>
        </p:spPr>
      </p:sp>
      <p:sp>
        <p:nvSpPr>
          <p:cNvPr id="4" name="Freeform 4"/>
          <p:cNvSpPr/>
          <p:nvPr/>
        </p:nvSpPr>
        <p:spPr>
          <a:xfrm>
            <a:off x="437442" y="237413"/>
            <a:ext cx="1762304" cy="9744935"/>
          </a:xfrm>
          <a:custGeom>
            <a:avLst/>
            <a:gdLst/>
            <a:ahLst/>
            <a:cxnLst/>
            <a:rect l="l" t="t" r="r" b="b"/>
            <a:pathLst>
              <a:path w="1762304" h="9744935">
                <a:moveTo>
                  <a:pt x="0" y="0"/>
                </a:moveTo>
                <a:lnTo>
                  <a:pt x="1762304" y="0"/>
                </a:lnTo>
                <a:lnTo>
                  <a:pt x="1762304" y="9744935"/>
                </a:lnTo>
                <a:lnTo>
                  <a:pt x="0" y="9744935"/>
                </a:lnTo>
                <a:lnTo>
                  <a:pt x="0" y="0"/>
                </a:lnTo>
                <a:close/>
              </a:path>
            </a:pathLst>
          </a:custGeom>
          <a:blipFill>
            <a:blip r:embed="rId4"/>
            <a:stretch>
              <a:fillRect l="-34899" r="-34899"/>
            </a:stretch>
          </a:blipFill>
        </p:spPr>
      </p:sp>
      <p:sp>
        <p:nvSpPr>
          <p:cNvPr id="5" name="Freeform 5"/>
          <p:cNvSpPr/>
          <p:nvPr/>
        </p:nvSpPr>
        <p:spPr>
          <a:xfrm>
            <a:off x="6926933" y="848155"/>
            <a:ext cx="13542922" cy="3025135"/>
          </a:xfrm>
          <a:custGeom>
            <a:avLst/>
            <a:gdLst/>
            <a:ahLst/>
            <a:cxnLst/>
            <a:rect l="l" t="t" r="r" b="b"/>
            <a:pathLst>
              <a:path w="13542922" h="3025135">
                <a:moveTo>
                  <a:pt x="0" y="0"/>
                </a:moveTo>
                <a:lnTo>
                  <a:pt x="13542922" y="0"/>
                </a:lnTo>
                <a:lnTo>
                  <a:pt x="13542922" y="3025135"/>
                </a:lnTo>
                <a:lnTo>
                  <a:pt x="0" y="3025135"/>
                </a:lnTo>
                <a:lnTo>
                  <a:pt x="0" y="0"/>
                </a:lnTo>
                <a:close/>
              </a:path>
            </a:pathLst>
          </a:custGeom>
          <a:blipFill>
            <a:blip r:embed="rId3"/>
            <a:stretch>
              <a:fillRect t="-3721" b="-3721"/>
            </a:stretch>
          </a:blipFill>
        </p:spPr>
      </p:sp>
      <p:sp>
        <p:nvSpPr>
          <p:cNvPr id="6" name="Freeform 6"/>
          <p:cNvSpPr/>
          <p:nvPr/>
        </p:nvSpPr>
        <p:spPr>
          <a:xfrm>
            <a:off x="0" y="2853050"/>
            <a:ext cx="13542922" cy="3025135"/>
          </a:xfrm>
          <a:custGeom>
            <a:avLst/>
            <a:gdLst/>
            <a:ahLst/>
            <a:cxnLst/>
            <a:rect l="l" t="t" r="r" b="b"/>
            <a:pathLst>
              <a:path w="13542922" h="3025135">
                <a:moveTo>
                  <a:pt x="0" y="0"/>
                </a:moveTo>
                <a:lnTo>
                  <a:pt x="13542922" y="0"/>
                </a:lnTo>
                <a:lnTo>
                  <a:pt x="13542922" y="3025135"/>
                </a:lnTo>
                <a:lnTo>
                  <a:pt x="0" y="3025135"/>
                </a:lnTo>
                <a:lnTo>
                  <a:pt x="0" y="0"/>
                </a:lnTo>
                <a:close/>
              </a:path>
            </a:pathLst>
          </a:custGeom>
          <a:blipFill>
            <a:blip r:embed="rId3"/>
            <a:stretch>
              <a:fillRect t="-3721" b="-3721"/>
            </a:stretch>
          </a:blipFill>
        </p:spPr>
      </p:sp>
      <p:sp>
        <p:nvSpPr>
          <p:cNvPr id="7" name="Freeform 7"/>
          <p:cNvSpPr/>
          <p:nvPr/>
        </p:nvSpPr>
        <p:spPr>
          <a:xfrm>
            <a:off x="7208903" y="3873290"/>
            <a:ext cx="13542922" cy="3025135"/>
          </a:xfrm>
          <a:custGeom>
            <a:avLst/>
            <a:gdLst/>
            <a:ahLst/>
            <a:cxnLst/>
            <a:rect l="l" t="t" r="r" b="b"/>
            <a:pathLst>
              <a:path w="13542922" h="3025135">
                <a:moveTo>
                  <a:pt x="0" y="0"/>
                </a:moveTo>
                <a:lnTo>
                  <a:pt x="13542922" y="0"/>
                </a:lnTo>
                <a:lnTo>
                  <a:pt x="13542922" y="3025135"/>
                </a:lnTo>
                <a:lnTo>
                  <a:pt x="0" y="3025135"/>
                </a:lnTo>
                <a:lnTo>
                  <a:pt x="0" y="0"/>
                </a:lnTo>
                <a:close/>
              </a:path>
            </a:pathLst>
          </a:custGeom>
          <a:blipFill>
            <a:blip r:embed="rId3"/>
            <a:stretch>
              <a:fillRect t="-3721" b="-3721"/>
            </a:stretch>
          </a:blipFill>
        </p:spPr>
      </p:sp>
      <p:sp>
        <p:nvSpPr>
          <p:cNvPr id="8" name="Freeform 8"/>
          <p:cNvSpPr/>
          <p:nvPr/>
        </p:nvSpPr>
        <p:spPr>
          <a:xfrm>
            <a:off x="0" y="5722035"/>
            <a:ext cx="13542922" cy="3025135"/>
          </a:xfrm>
          <a:custGeom>
            <a:avLst/>
            <a:gdLst/>
            <a:ahLst/>
            <a:cxnLst/>
            <a:rect l="l" t="t" r="r" b="b"/>
            <a:pathLst>
              <a:path w="13542922" h="3025135">
                <a:moveTo>
                  <a:pt x="0" y="0"/>
                </a:moveTo>
                <a:lnTo>
                  <a:pt x="13542922" y="0"/>
                </a:lnTo>
                <a:lnTo>
                  <a:pt x="13542922" y="3025135"/>
                </a:lnTo>
                <a:lnTo>
                  <a:pt x="0" y="3025135"/>
                </a:lnTo>
                <a:lnTo>
                  <a:pt x="0" y="0"/>
                </a:lnTo>
                <a:close/>
              </a:path>
            </a:pathLst>
          </a:custGeom>
          <a:blipFill>
            <a:blip r:embed="rId3"/>
            <a:stretch>
              <a:fillRect t="-3721" b="-3721"/>
            </a:stretch>
          </a:blipFill>
        </p:spPr>
      </p:sp>
      <p:sp>
        <p:nvSpPr>
          <p:cNvPr id="9" name="Freeform 9"/>
          <p:cNvSpPr/>
          <p:nvPr/>
        </p:nvSpPr>
        <p:spPr>
          <a:xfrm>
            <a:off x="7381831" y="7564349"/>
            <a:ext cx="13542922" cy="3025135"/>
          </a:xfrm>
          <a:custGeom>
            <a:avLst/>
            <a:gdLst/>
            <a:ahLst/>
            <a:cxnLst/>
            <a:rect l="l" t="t" r="r" b="b"/>
            <a:pathLst>
              <a:path w="13542922" h="3025135">
                <a:moveTo>
                  <a:pt x="0" y="0"/>
                </a:moveTo>
                <a:lnTo>
                  <a:pt x="13542922" y="0"/>
                </a:lnTo>
                <a:lnTo>
                  <a:pt x="13542922" y="3025135"/>
                </a:lnTo>
                <a:lnTo>
                  <a:pt x="0" y="3025135"/>
                </a:lnTo>
                <a:lnTo>
                  <a:pt x="0" y="0"/>
                </a:lnTo>
                <a:close/>
              </a:path>
            </a:pathLst>
          </a:custGeom>
          <a:blipFill>
            <a:blip r:embed="rId3"/>
            <a:stretch>
              <a:fillRect t="-3721" b="-3721"/>
            </a:stretch>
          </a:blipFill>
        </p:spPr>
      </p:sp>
      <p:sp>
        <p:nvSpPr>
          <p:cNvPr id="10" name="Freeform 10"/>
          <p:cNvSpPr/>
          <p:nvPr/>
        </p:nvSpPr>
        <p:spPr>
          <a:xfrm>
            <a:off x="10318620" y="1554415"/>
            <a:ext cx="1626214" cy="1652125"/>
          </a:xfrm>
          <a:custGeom>
            <a:avLst/>
            <a:gdLst/>
            <a:ahLst/>
            <a:cxnLst/>
            <a:rect l="l" t="t" r="r" b="b"/>
            <a:pathLst>
              <a:path w="1626214" h="1652125">
                <a:moveTo>
                  <a:pt x="0" y="0"/>
                </a:moveTo>
                <a:lnTo>
                  <a:pt x="1626213" y="0"/>
                </a:lnTo>
                <a:lnTo>
                  <a:pt x="1626213" y="1652125"/>
                </a:lnTo>
                <a:lnTo>
                  <a:pt x="0" y="1652125"/>
                </a:lnTo>
                <a:lnTo>
                  <a:pt x="0" y="0"/>
                </a:lnTo>
                <a:close/>
              </a:path>
            </a:pathLst>
          </a:custGeom>
          <a:blipFill>
            <a:blip r:embed="rId5"/>
            <a:stretch>
              <a:fillRect l="-1593"/>
            </a:stretch>
          </a:blipFill>
        </p:spPr>
      </p:sp>
      <p:sp>
        <p:nvSpPr>
          <p:cNvPr id="11" name="Freeform 11"/>
          <p:cNvSpPr/>
          <p:nvPr/>
        </p:nvSpPr>
        <p:spPr>
          <a:xfrm>
            <a:off x="3034293" y="514419"/>
            <a:ext cx="1626214" cy="1652125"/>
          </a:xfrm>
          <a:custGeom>
            <a:avLst/>
            <a:gdLst/>
            <a:ahLst/>
            <a:cxnLst/>
            <a:rect l="l" t="t" r="r" b="b"/>
            <a:pathLst>
              <a:path w="1626214" h="1652125">
                <a:moveTo>
                  <a:pt x="0" y="0"/>
                </a:moveTo>
                <a:lnTo>
                  <a:pt x="1626213" y="0"/>
                </a:lnTo>
                <a:lnTo>
                  <a:pt x="1626213" y="1652126"/>
                </a:lnTo>
                <a:lnTo>
                  <a:pt x="0" y="1652126"/>
                </a:lnTo>
                <a:lnTo>
                  <a:pt x="0" y="0"/>
                </a:lnTo>
                <a:close/>
              </a:path>
            </a:pathLst>
          </a:custGeom>
          <a:blipFill>
            <a:blip r:embed="rId5"/>
            <a:stretch>
              <a:fillRect l="-1593"/>
            </a:stretch>
          </a:blipFill>
        </p:spPr>
      </p:sp>
      <p:sp>
        <p:nvSpPr>
          <p:cNvPr id="12" name="Freeform 12"/>
          <p:cNvSpPr/>
          <p:nvPr/>
        </p:nvSpPr>
        <p:spPr>
          <a:xfrm>
            <a:off x="10600579" y="4559795"/>
            <a:ext cx="1626214" cy="1652125"/>
          </a:xfrm>
          <a:custGeom>
            <a:avLst/>
            <a:gdLst/>
            <a:ahLst/>
            <a:cxnLst/>
            <a:rect l="l" t="t" r="r" b="b"/>
            <a:pathLst>
              <a:path w="1626214" h="1652125">
                <a:moveTo>
                  <a:pt x="0" y="0"/>
                </a:moveTo>
                <a:lnTo>
                  <a:pt x="1626214" y="0"/>
                </a:lnTo>
                <a:lnTo>
                  <a:pt x="1626214" y="1652125"/>
                </a:lnTo>
                <a:lnTo>
                  <a:pt x="0" y="1652125"/>
                </a:lnTo>
                <a:lnTo>
                  <a:pt x="0" y="0"/>
                </a:lnTo>
                <a:close/>
              </a:path>
            </a:pathLst>
          </a:custGeom>
          <a:blipFill>
            <a:blip r:embed="rId5"/>
            <a:stretch>
              <a:fillRect l="-1593"/>
            </a:stretch>
          </a:blipFill>
        </p:spPr>
      </p:sp>
      <p:sp>
        <p:nvSpPr>
          <p:cNvPr id="13" name="Freeform 13"/>
          <p:cNvSpPr/>
          <p:nvPr/>
        </p:nvSpPr>
        <p:spPr>
          <a:xfrm>
            <a:off x="3345236" y="3539554"/>
            <a:ext cx="1626214" cy="1652125"/>
          </a:xfrm>
          <a:custGeom>
            <a:avLst/>
            <a:gdLst/>
            <a:ahLst/>
            <a:cxnLst/>
            <a:rect l="l" t="t" r="r" b="b"/>
            <a:pathLst>
              <a:path w="1626214" h="1652125">
                <a:moveTo>
                  <a:pt x="0" y="0"/>
                </a:moveTo>
                <a:lnTo>
                  <a:pt x="1626214" y="0"/>
                </a:lnTo>
                <a:lnTo>
                  <a:pt x="1626214" y="1652126"/>
                </a:lnTo>
                <a:lnTo>
                  <a:pt x="0" y="1652126"/>
                </a:lnTo>
                <a:lnTo>
                  <a:pt x="0" y="0"/>
                </a:lnTo>
                <a:close/>
              </a:path>
            </a:pathLst>
          </a:custGeom>
          <a:blipFill>
            <a:blip r:embed="rId5"/>
            <a:stretch>
              <a:fillRect l="-1593"/>
            </a:stretch>
          </a:blipFill>
        </p:spPr>
      </p:sp>
      <p:sp>
        <p:nvSpPr>
          <p:cNvPr id="14" name="Freeform 14"/>
          <p:cNvSpPr/>
          <p:nvPr/>
        </p:nvSpPr>
        <p:spPr>
          <a:xfrm>
            <a:off x="10781963" y="8250854"/>
            <a:ext cx="1626214" cy="1652125"/>
          </a:xfrm>
          <a:custGeom>
            <a:avLst/>
            <a:gdLst/>
            <a:ahLst/>
            <a:cxnLst/>
            <a:rect l="l" t="t" r="r" b="b"/>
            <a:pathLst>
              <a:path w="1626214" h="1652125">
                <a:moveTo>
                  <a:pt x="0" y="0"/>
                </a:moveTo>
                <a:lnTo>
                  <a:pt x="1626213" y="0"/>
                </a:lnTo>
                <a:lnTo>
                  <a:pt x="1626213" y="1652125"/>
                </a:lnTo>
                <a:lnTo>
                  <a:pt x="0" y="1652125"/>
                </a:lnTo>
                <a:lnTo>
                  <a:pt x="0" y="0"/>
                </a:lnTo>
                <a:close/>
              </a:path>
            </a:pathLst>
          </a:custGeom>
          <a:blipFill>
            <a:blip r:embed="rId5"/>
            <a:stretch>
              <a:fillRect l="-1593"/>
            </a:stretch>
          </a:blipFill>
        </p:spPr>
      </p:sp>
      <p:sp>
        <p:nvSpPr>
          <p:cNvPr id="15" name="Freeform 15"/>
          <p:cNvSpPr/>
          <p:nvPr/>
        </p:nvSpPr>
        <p:spPr>
          <a:xfrm>
            <a:off x="3345236" y="6408539"/>
            <a:ext cx="1626214" cy="1652125"/>
          </a:xfrm>
          <a:custGeom>
            <a:avLst/>
            <a:gdLst/>
            <a:ahLst/>
            <a:cxnLst/>
            <a:rect l="l" t="t" r="r" b="b"/>
            <a:pathLst>
              <a:path w="1626214" h="1652125">
                <a:moveTo>
                  <a:pt x="0" y="0"/>
                </a:moveTo>
                <a:lnTo>
                  <a:pt x="1626214" y="0"/>
                </a:lnTo>
                <a:lnTo>
                  <a:pt x="1626214" y="1652126"/>
                </a:lnTo>
                <a:lnTo>
                  <a:pt x="0" y="1652126"/>
                </a:lnTo>
                <a:lnTo>
                  <a:pt x="0" y="0"/>
                </a:lnTo>
                <a:close/>
              </a:path>
            </a:pathLst>
          </a:custGeom>
          <a:blipFill>
            <a:blip r:embed="rId5"/>
            <a:stretch>
              <a:fillRect l="-1593"/>
            </a:stretch>
          </a:blipFill>
        </p:spPr>
      </p:sp>
      <p:sp>
        <p:nvSpPr>
          <p:cNvPr id="16" name="TextBox 16"/>
          <p:cNvSpPr txBox="1"/>
          <p:nvPr/>
        </p:nvSpPr>
        <p:spPr>
          <a:xfrm>
            <a:off x="3415576" y="655699"/>
            <a:ext cx="863647" cy="1274316"/>
          </a:xfrm>
          <a:prstGeom prst="rect">
            <a:avLst/>
          </a:prstGeom>
        </p:spPr>
        <p:txBody>
          <a:bodyPr lIns="0" tIns="0" rIns="0" bIns="0" rtlCol="0" anchor="t">
            <a:spAutoFit/>
          </a:bodyPr>
          <a:lstStyle/>
          <a:p>
            <a:pPr algn="ctr">
              <a:lnSpc>
                <a:spcPts val="4237"/>
              </a:lnSpc>
              <a:spcBef>
                <a:spcPct val="0"/>
              </a:spcBef>
            </a:pPr>
            <a:r>
              <a:rPr lang="en-US" sz="3026">
                <a:solidFill>
                  <a:srgbClr val="1E1E49"/>
                </a:solidFill>
                <a:latin typeface="Poppins"/>
                <a:ea typeface="Poppins"/>
                <a:cs typeface="Poppins"/>
                <a:sym typeface="Poppins"/>
              </a:rPr>
              <a:t>Step</a:t>
            </a:r>
          </a:p>
          <a:p>
            <a:pPr algn="ctr">
              <a:lnSpc>
                <a:spcPts val="5890"/>
              </a:lnSpc>
              <a:spcBef>
                <a:spcPct val="0"/>
              </a:spcBef>
            </a:pPr>
            <a:r>
              <a:rPr lang="en-US" sz="4207">
                <a:solidFill>
                  <a:srgbClr val="4BACC6"/>
                </a:solidFill>
                <a:latin typeface="Poppins"/>
                <a:ea typeface="Poppins"/>
                <a:cs typeface="Poppins"/>
                <a:sym typeface="Poppins"/>
              </a:rPr>
              <a:t>01</a:t>
            </a:r>
          </a:p>
        </p:txBody>
      </p:sp>
      <p:sp>
        <p:nvSpPr>
          <p:cNvPr id="17" name="TextBox 17"/>
          <p:cNvSpPr txBox="1"/>
          <p:nvPr/>
        </p:nvSpPr>
        <p:spPr>
          <a:xfrm>
            <a:off x="10699903" y="1695695"/>
            <a:ext cx="863647" cy="1274316"/>
          </a:xfrm>
          <a:prstGeom prst="rect">
            <a:avLst/>
          </a:prstGeom>
        </p:spPr>
        <p:txBody>
          <a:bodyPr lIns="0" tIns="0" rIns="0" bIns="0" rtlCol="0" anchor="t">
            <a:spAutoFit/>
          </a:bodyPr>
          <a:lstStyle/>
          <a:p>
            <a:pPr algn="ctr">
              <a:lnSpc>
                <a:spcPts val="4237"/>
              </a:lnSpc>
              <a:spcBef>
                <a:spcPct val="0"/>
              </a:spcBef>
            </a:pPr>
            <a:r>
              <a:rPr lang="en-US" sz="3026">
                <a:solidFill>
                  <a:srgbClr val="1E1E49"/>
                </a:solidFill>
                <a:latin typeface="Poppins"/>
                <a:ea typeface="Poppins"/>
                <a:cs typeface="Poppins"/>
                <a:sym typeface="Poppins"/>
              </a:rPr>
              <a:t>Step</a:t>
            </a:r>
          </a:p>
          <a:p>
            <a:pPr algn="ctr">
              <a:lnSpc>
                <a:spcPts val="5890"/>
              </a:lnSpc>
              <a:spcBef>
                <a:spcPct val="0"/>
              </a:spcBef>
            </a:pPr>
            <a:r>
              <a:rPr lang="en-US" sz="4207">
                <a:solidFill>
                  <a:srgbClr val="4BACC6"/>
                </a:solidFill>
                <a:latin typeface="Poppins"/>
                <a:ea typeface="Poppins"/>
                <a:cs typeface="Poppins"/>
                <a:sym typeface="Poppins"/>
              </a:rPr>
              <a:t>02</a:t>
            </a:r>
          </a:p>
        </p:txBody>
      </p:sp>
      <p:sp>
        <p:nvSpPr>
          <p:cNvPr id="18" name="TextBox 18"/>
          <p:cNvSpPr txBox="1"/>
          <p:nvPr/>
        </p:nvSpPr>
        <p:spPr>
          <a:xfrm>
            <a:off x="3720376" y="3680834"/>
            <a:ext cx="863647" cy="1274316"/>
          </a:xfrm>
          <a:prstGeom prst="rect">
            <a:avLst/>
          </a:prstGeom>
        </p:spPr>
        <p:txBody>
          <a:bodyPr lIns="0" tIns="0" rIns="0" bIns="0" rtlCol="0" anchor="t">
            <a:spAutoFit/>
          </a:bodyPr>
          <a:lstStyle/>
          <a:p>
            <a:pPr algn="ctr">
              <a:lnSpc>
                <a:spcPts val="4237"/>
              </a:lnSpc>
              <a:spcBef>
                <a:spcPct val="0"/>
              </a:spcBef>
            </a:pPr>
            <a:r>
              <a:rPr lang="en-US" sz="3026">
                <a:solidFill>
                  <a:srgbClr val="1E1E49"/>
                </a:solidFill>
                <a:latin typeface="Poppins"/>
                <a:ea typeface="Poppins"/>
                <a:cs typeface="Poppins"/>
                <a:sym typeface="Poppins"/>
              </a:rPr>
              <a:t>Step</a:t>
            </a:r>
          </a:p>
          <a:p>
            <a:pPr algn="ctr">
              <a:lnSpc>
                <a:spcPts val="5890"/>
              </a:lnSpc>
              <a:spcBef>
                <a:spcPct val="0"/>
              </a:spcBef>
            </a:pPr>
            <a:r>
              <a:rPr lang="en-US" sz="4207">
                <a:solidFill>
                  <a:srgbClr val="4BACC6"/>
                </a:solidFill>
                <a:latin typeface="Poppins"/>
                <a:ea typeface="Poppins"/>
                <a:cs typeface="Poppins"/>
                <a:sym typeface="Poppins"/>
              </a:rPr>
              <a:t>03</a:t>
            </a:r>
          </a:p>
        </p:txBody>
      </p:sp>
      <p:sp>
        <p:nvSpPr>
          <p:cNvPr id="19" name="TextBox 19"/>
          <p:cNvSpPr txBox="1"/>
          <p:nvPr/>
        </p:nvSpPr>
        <p:spPr>
          <a:xfrm>
            <a:off x="10981863" y="4700662"/>
            <a:ext cx="863647" cy="1274316"/>
          </a:xfrm>
          <a:prstGeom prst="rect">
            <a:avLst/>
          </a:prstGeom>
        </p:spPr>
        <p:txBody>
          <a:bodyPr lIns="0" tIns="0" rIns="0" bIns="0" rtlCol="0" anchor="t">
            <a:spAutoFit/>
          </a:bodyPr>
          <a:lstStyle/>
          <a:p>
            <a:pPr algn="ctr">
              <a:lnSpc>
                <a:spcPts val="4237"/>
              </a:lnSpc>
              <a:spcBef>
                <a:spcPct val="0"/>
              </a:spcBef>
            </a:pPr>
            <a:r>
              <a:rPr lang="en-US" sz="3026">
                <a:solidFill>
                  <a:srgbClr val="1E1E49"/>
                </a:solidFill>
                <a:latin typeface="Poppins"/>
                <a:ea typeface="Poppins"/>
                <a:cs typeface="Poppins"/>
                <a:sym typeface="Poppins"/>
              </a:rPr>
              <a:t>Step</a:t>
            </a:r>
          </a:p>
          <a:p>
            <a:pPr algn="ctr">
              <a:lnSpc>
                <a:spcPts val="5890"/>
              </a:lnSpc>
              <a:spcBef>
                <a:spcPct val="0"/>
              </a:spcBef>
            </a:pPr>
            <a:r>
              <a:rPr lang="en-US" sz="4207">
                <a:solidFill>
                  <a:srgbClr val="4BACC6"/>
                </a:solidFill>
                <a:latin typeface="Poppins"/>
                <a:ea typeface="Poppins"/>
                <a:cs typeface="Poppins"/>
                <a:sym typeface="Poppins"/>
              </a:rPr>
              <a:t>04</a:t>
            </a:r>
          </a:p>
        </p:txBody>
      </p:sp>
      <p:sp>
        <p:nvSpPr>
          <p:cNvPr id="20" name="TextBox 20"/>
          <p:cNvSpPr txBox="1"/>
          <p:nvPr/>
        </p:nvSpPr>
        <p:spPr>
          <a:xfrm>
            <a:off x="3720376" y="6549819"/>
            <a:ext cx="863647" cy="1274316"/>
          </a:xfrm>
          <a:prstGeom prst="rect">
            <a:avLst/>
          </a:prstGeom>
        </p:spPr>
        <p:txBody>
          <a:bodyPr lIns="0" tIns="0" rIns="0" bIns="0" rtlCol="0" anchor="t">
            <a:spAutoFit/>
          </a:bodyPr>
          <a:lstStyle/>
          <a:p>
            <a:pPr algn="ctr">
              <a:lnSpc>
                <a:spcPts val="4237"/>
              </a:lnSpc>
              <a:spcBef>
                <a:spcPct val="0"/>
              </a:spcBef>
            </a:pPr>
            <a:r>
              <a:rPr lang="en-US" sz="3026">
                <a:solidFill>
                  <a:srgbClr val="1E1E49"/>
                </a:solidFill>
                <a:latin typeface="Poppins"/>
                <a:ea typeface="Poppins"/>
                <a:cs typeface="Poppins"/>
                <a:sym typeface="Poppins"/>
              </a:rPr>
              <a:t>Step</a:t>
            </a:r>
          </a:p>
          <a:p>
            <a:pPr algn="ctr">
              <a:lnSpc>
                <a:spcPts val="5890"/>
              </a:lnSpc>
              <a:spcBef>
                <a:spcPct val="0"/>
              </a:spcBef>
            </a:pPr>
            <a:r>
              <a:rPr lang="en-US" sz="4207">
                <a:solidFill>
                  <a:srgbClr val="4BACC6"/>
                </a:solidFill>
                <a:latin typeface="Poppins"/>
                <a:ea typeface="Poppins"/>
                <a:cs typeface="Poppins"/>
                <a:sym typeface="Poppins"/>
              </a:rPr>
              <a:t>05</a:t>
            </a:r>
          </a:p>
        </p:txBody>
      </p:sp>
      <p:sp>
        <p:nvSpPr>
          <p:cNvPr id="21" name="TextBox 21"/>
          <p:cNvSpPr txBox="1"/>
          <p:nvPr/>
        </p:nvSpPr>
        <p:spPr>
          <a:xfrm>
            <a:off x="11163246" y="8392134"/>
            <a:ext cx="863647" cy="1274316"/>
          </a:xfrm>
          <a:prstGeom prst="rect">
            <a:avLst/>
          </a:prstGeom>
        </p:spPr>
        <p:txBody>
          <a:bodyPr lIns="0" tIns="0" rIns="0" bIns="0" rtlCol="0" anchor="t">
            <a:spAutoFit/>
          </a:bodyPr>
          <a:lstStyle/>
          <a:p>
            <a:pPr algn="ctr">
              <a:lnSpc>
                <a:spcPts val="4237"/>
              </a:lnSpc>
              <a:spcBef>
                <a:spcPct val="0"/>
              </a:spcBef>
            </a:pPr>
            <a:r>
              <a:rPr lang="en-US" sz="3026">
                <a:solidFill>
                  <a:srgbClr val="1E1E49"/>
                </a:solidFill>
                <a:latin typeface="Poppins"/>
                <a:ea typeface="Poppins"/>
                <a:cs typeface="Poppins"/>
                <a:sym typeface="Poppins"/>
              </a:rPr>
              <a:t>Step</a:t>
            </a:r>
          </a:p>
          <a:p>
            <a:pPr algn="ctr">
              <a:lnSpc>
                <a:spcPts val="5890"/>
              </a:lnSpc>
              <a:spcBef>
                <a:spcPct val="0"/>
              </a:spcBef>
            </a:pPr>
            <a:r>
              <a:rPr lang="en-US" sz="4207">
                <a:solidFill>
                  <a:srgbClr val="4BACC6"/>
                </a:solidFill>
                <a:latin typeface="Poppins"/>
                <a:ea typeface="Poppins"/>
                <a:cs typeface="Poppins"/>
                <a:sym typeface="Poppins"/>
              </a:rPr>
              <a:t>06</a:t>
            </a:r>
          </a:p>
        </p:txBody>
      </p:sp>
      <p:sp>
        <p:nvSpPr>
          <p:cNvPr id="22" name="TextBox 22"/>
          <p:cNvSpPr txBox="1"/>
          <p:nvPr/>
        </p:nvSpPr>
        <p:spPr>
          <a:xfrm>
            <a:off x="4845078" y="424357"/>
            <a:ext cx="3230880" cy="566159"/>
          </a:xfrm>
          <a:prstGeom prst="rect">
            <a:avLst/>
          </a:prstGeom>
        </p:spPr>
        <p:txBody>
          <a:bodyPr lIns="0" tIns="0" rIns="0" bIns="0" rtlCol="0" anchor="t">
            <a:spAutoFit/>
          </a:bodyPr>
          <a:lstStyle/>
          <a:p>
            <a:pPr algn="ctr">
              <a:lnSpc>
                <a:spcPts val="4494"/>
              </a:lnSpc>
              <a:spcBef>
                <a:spcPct val="0"/>
              </a:spcBef>
            </a:pPr>
            <a:r>
              <a:rPr lang="en-US" sz="3210" b="1">
                <a:solidFill>
                  <a:srgbClr val="3A3AA3"/>
                </a:solidFill>
                <a:latin typeface="Poppins Bold"/>
                <a:ea typeface="Poppins Bold"/>
                <a:cs typeface="Poppins Bold"/>
                <a:sym typeface="Poppins Bold"/>
              </a:rPr>
              <a:t>Data Collection</a:t>
            </a:r>
          </a:p>
        </p:txBody>
      </p:sp>
      <p:sp>
        <p:nvSpPr>
          <p:cNvPr id="23" name="TextBox 23"/>
          <p:cNvSpPr txBox="1"/>
          <p:nvPr/>
        </p:nvSpPr>
        <p:spPr>
          <a:xfrm>
            <a:off x="12167233" y="1456940"/>
            <a:ext cx="4516999" cy="441325"/>
          </a:xfrm>
          <a:prstGeom prst="rect">
            <a:avLst/>
          </a:prstGeom>
        </p:spPr>
        <p:txBody>
          <a:bodyPr lIns="0" tIns="0" rIns="0" bIns="0" rtlCol="0" anchor="t">
            <a:spAutoFit/>
          </a:bodyPr>
          <a:lstStyle/>
          <a:p>
            <a:pPr algn="l">
              <a:lnSpc>
                <a:spcPts val="3499"/>
              </a:lnSpc>
              <a:spcBef>
                <a:spcPct val="0"/>
              </a:spcBef>
            </a:pPr>
            <a:r>
              <a:rPr lang="en-US" sz="2499" b="1">
                <a:solidFill>
                  <a:srgbClr val="3A3AA3"/>
                </a:solidFill>
                <a:latin typeface="Poppins Bold"/>
                <a:ea typeface="Poppins Bold"/>
                <a:cs typeface="Poppins Bold"/>
                <a:sym typeface="Poppins Bold"/>
              </a:rPr>
              <a:t>Exploratory Data Analysis</a:t>
            </a:r>
          </a:p>
        </p:txBody>
      </p:sp>
      <p:sp>
        <p:nvSpPr>
          <p:cNvPr id="24" name="TextBox 24"/>
          <p:cNvSpPr txBox="1"/>
          <p:nvPr/>
        </p:nvSpPr>
        <p:spPr>
          <a:xfrm>
            <a:off x="5268476" y="3453829"/>
            <a:ext cx="3098304" cy="566420"/>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3A3AA3"/>
                </a:solidFill>
                <a:latin typeface="Poppins Bold"/>
                <a:ea typeface="Poppins Bold"/>
                <a:cs typeface="Poppins Bold"/>
                <a:sym typeface="Poppins Bold"/>
              </a:rPr>
              <a:t>Preprocessing</a:t>
            </a:r>
          </a:p>
        </p:txBody>
      </p:sp>
      <p:sp>
        <p:nvSpPr>
          <p:cNvPr id="25" name="TextBox 25"/>
          <p:cNvSpPr txBox="1"/>
          <p:nvPr/>
        </p:nvSpPr>
        <p:spPr>
          <a:xfrm>
            <a:off x="12408176" y="4571616"/>
            <a:ext cx="5519828" cy="483870"/>
          </a:xfrm>
          <a:prstGeom prst="rect">
            <a:avLst/>
          </a:prstGeom>
        </p:spPr>
        <p:txBody>
          <a:bodyPr lIns="0" tIns="0" rIns="0" bIns="0" rtlCol="0" anchor="t">
            <a:spAutoFit/>
          </a:bodyPr>
          <a:lstStyle/>
          <a:p>
            <a:pPr algn="l">
              <a:lnSpc>
                <a:spcPts val="3780"/>
              </a:lnSpc>
              <a:spcBef>
                <a:spcPct val="0"/>
              </a:spcBef>
            </a:pPr>
            <a:r>
              <a:rPr lang="en-US" sz="2700" b="1">
                <a:solidFill>
                  <a:srgbClr val="3A3AA3"/>
                </a:solidFill>
                <a:latin typeface="Poppins Bold"/>
                <a:ea typeface="Poppins Bold"/>
                <a:cs typeface="Poppins Bold"/>
                <a:sym typeface="Poppins Bold"/>
              </a:rPr>
              <a:t>Split Train and Test Data</a:t>
            </a:r>
          </a:p>
        </p:txBody>
      </p:sp>
      <p:sp>
        <p:nvSpPr>
          <p:cNvPr id="26" name="TextBox 26"/>
          <p:cNvSpPr txBox="1"/>
          <p:nvPr/>
        </p:nvSpPr>
        <p:spPr>
          <a:xfrm>
            <a:off x="5164816" y="6345603"/>
            <a:ext cx="5153803" cy="888999"/>
          </a:xfrm>
          <a:prstGeom prst="rect">
            <a:avLst/>
          </a:prstGeom>
        </p:spPr>
        <p:txBody>
          <a:bodyPr lIns="0" tIns="0" rIns="0" bIns="0" rtlCol="0" anchor="t">
            <a:spAutoFit/>
          </a:bodyPr>
          <a:lstStyle/>
          <a:p>
            <a:pPr algn="l">
              <a:lnSpc>
                <a:spcPts val="3500"/>
              </a:lnSpc>
              <a:spcBef>
                <a:spcPct val="0"/>
              </a:spcBef>
            </a:pPr>
            <a:r>
              <a:rPr lang="en-US" sz="2500" b="1">
                <a:solidFill>
                  <a:srgbClr val="3A3AA3"/>
                </a:solidFill>
                <a:latin typeface="Poppins Bold"/>
                <a:ea typeface="Poppins Bold"/>
                <a:cs typeface="Poppins Bold"/>
                <a:sym typeface="Poppins Bold"/>
              </a:rPr>
              <a:t>Model Selection and Model Training</a:t>
            </a:r>
          </a:p>
        </p:txBody>
      </p:sp>
      <p:sp>
        <p:nvSpPr>
          <p:cNvPr id="27" name="TextBox 27"/>
          <p:cNvSpPr txBox="1"/>
          <p:nvPr/>
        </p:nvSpPr>
        <p:spPr>
          <a:xfrm>
            <a:off x="12745324" y="8180750"/>
            <a:ext cx="4018676" cy="566420"/>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3A3AA3"/>
                </a:solidFill>
                <a:latin typeface="Poppins Bold"/>
                <a:ea typeface="Poppins Bold"/>
                <a:cs typeface="Poppins Bold"/>
                <a:sym typeface="Poppins Bold"/>
              </a:rPr>
              <a:t>Model Evaluation</a:t>
            </a:r>
          </a:p>
        </p:txBody>
      </p:sp>
      <p:sp>
        <p:nvSpPr>
          <p:cNvPr id="28" name="TextBox 28"/>
          <p:cNvSpPr txBox="1"/>
          <p:nvPr/>
        </p:nvSpPr>
        <p:spPr>
          <a:xfrm>
            <a:off x="4660506" y="971550"/>
            <a:ext cx="3706274" cy="1009015"/>
          </a:xfrm>
          <a:prstGeom prst="rect">
            <a:avLst/>
          </a:prstGeom>
        </p:spPr>
        <p:txBody>
          <a:bodyPr lIns="0" tIns="0" rIns="0" bIns="0" rtlCol="0" anchor="t">
            <a:spAutoFit/>
          </a:bodyPr>
          <a:lstStyle/>
          <a:p>
            <a:pPr algn="ctr">
              <a:lnSpc>
                <a:spcPts val="2659"/>
              </a:lnSpc>
              <a:spcBef>
                <a:spcPct val="0"/>
              </a:spcBef>
            </a:pPr>
            <a:r>
              <a:rPr lang="en-US" sz="1899" b="1">
                <a:solidFill>
                  <a:srgbClr val="111B3D"/>
                </a:solidFill>
                <a:latin typeface="Poppins Bold"/>
                <a:ea typeface="Poppins Bold"/>
                <a:cs typeface="Poppins Bold"/>
                <a:sym typeface="Poppins Bold"/>
              </a:rPr>
              <a:t>Gathering and Organizing Data to train machine learning model</a:t>
            </a:r>
          </a:p>
        </p:txBody>
      </p:sp>
      <p:sp>
        <p:nvSpPr>
          <p:cNvPr id="29" name="TextBox 29"/>
          <p:cNvSpPr txBox="1"/>
          <p:nvPr/>
        </p:nvSpPr>
        <p:spPr>
          <a:xfrm>
            <a:off x="12167233" y="1974901"/>
            <a:ext cx="5297323" cy="1105526"/>
          </a:xfrm>
          <a:prstGeom prst="rect">
            <a:avLst/>
          </a:prstGeom>
        </p:spPr>
        <p:txBody>
          <a:bodyPr lIns="0" tIns="0" rIns="0" bIns="0" rtlCol="0" anchor="t">
            <a:spAutoFit/>
          </a:bodyPr>
          <a:lstStyle/>
          <a:p>
            <a:pPr algn="l">
              <a:lnSpc>
                <a:spcPts val="2934"/>
              </a:lnSpc>
              <a:spcBef>
                <a:spcPct val="0"/>
              </a:spcBef>
            </a:pPr>
            <a:r>
              <a:rPr lang="en-US" sz="2096" b="1">
                <a:solidFill>
                  <a:srgbClr val="100F0D"/>
                </a:solidFill>
                <a:latin typeface="Poppins Bold"/>
                <a:ea typeface="Poppins Bold"/>
                <a:cs typeface="Poppins Bold"/>
                <a:sym typeface="Poppins Bold"/>
              </a:rPr>
              <a:t>Analyzing and Visualizing data patterns to understand its characteristics</a:t>
            </a:r>
          </a:p>
        </p:txBody>
      </p:sp>
      <p:sp>
        <p:nvSpPr>
          <p:cNvPr id="30" name="TextBox 30"/>
          <p:cNvSpPr txBox="1"/>
          <p:nvPr/>
        </p:nvSpPr>
        <p:spPr>
          <a:xfrm>
            <a:off x="5226412" y="4037278"/>
            <a:ext cx="4310839" cy="1154402"/>
          </a:xfrm>
          <a:prstGeom prst="rect">
            <a:avLst/>
          </a:prstGeom>
        </p:spPr>
        <p:txBody>
          <a:bodyPr lIns="0" tIns="0" rIns="0" bIns="0" rtlCol="0" anchor="t">
            <a:spAutoFit/>
          </a:bodyPr>
          <a:lstStyle/>
          <a:p>
            <a:pPr algn="l">
              <a:lnSpc>
                <a:spcPts val="3046"/>
              </a:lnSpc>
              <a:spcBef>
                <a:spcPct val="0"/>
              </a:spcBef>
            </a:pPr>
            <a:r>
              <a:rPr lang="en-US" sz="2176" b="1">
                <a:solidFill>
                  <a:srgbClr val="100F0D"/>
                </a:solidFill>
                <a:latin typeface="Poppins Bold"/>
                <a:ea typeface="Poppins Bold"/>
                <a:cs typeface="Poppins Bold"/>
                <a:sym typeface="Poppins Bold"/>
              </a:rPr>
              <a:t>Preparing and Cleaning data to enhance its quality and suitability</a:t>
            </a:r>
            <a:r>
              <a:rPr lang="en-US" sz="2176">
                <a:solidFill>
                  <a:srgbClr val="000000"/>
                </a:solidFill>
                <a:latin typeface="Poppins"/>
                <a:ea typeface="Poppins"/>
                <a:cs typeface="Poppins"/>
                <a:sym typeface="Poppins"/>
              </a:rPr>
              <a:t> </a:t>
            </a:r>
          </a:p>
        </p:txBody>
      </p:sp>
      <p:sp>
        <p:nvSpPr>
          <p:cNvPr id="31" name="TextBox 31"/>
          <p:cNvSpPr txBox="1"/>
          <p:nvPr/>
        </p:nvSpPr>
        <p:spPr>
          <a:xfrm>
            <a:off x="12483968" y="5013040"/>
            <a:ext cx="4566172" cy="1198880"/>
          </a:xfrm>
          <a:prstGeom prst="rect">
            <a:avLst/>
          </a:prstGeom>
        </p:spPr>
        <p:txBody>
          <a:bodyPr lIns="0" tIns="0" rIns="0" bIns="0" rtlCol="0" anchor="t">
            <a:spAutoFit/>
          </a:bodyPr>
          <a:lstStyle/>
          <a:p>
            <a:pPr algn="l">
              <a:lnSpc>
                <a:spcPts val="3219"/>
              </a:lnSpc>
              <a:spcBef>
                <a:spcPct val="0"/>
              </a:spcBef>
            </a:pPr>
            <a:r>
              <a:rPr lang="en-US" sz="2299" b="1">
                <a:solidFill>
                  <a:srgbClr val="100F0D"/>
                </a:solidFill>
                <a:latin typeface="Poppins Bold"/>
                <a:ea typeface="Poppins Bold"/>
                <a:cs typeface="Poppins Bold"/>
                <a:sym typeface="Poppins Bold"/>
              </a:rPr>
              <a:t>Dividing the Dataset into training and testing sets to evaluate</a:t>
            </a:r>
          </a:p>
        </p:txBody>
      </p:sp>
      <p:sp>
        <p:nvSpPr>
          <p:cNvPr id="32" name="TextBox 32"/>
          <p:cNvSpPr txBox="1"/>
          <p:nvPr/>
        </p:nvSpPr>
        <p:spPr>
          <a:xfrm>
            <a:off x="5164816" y="7186977"/>
            <a:ext cx="4453202" cy="918113"/>
          </a:xfrm>
          <a:prstGeom prst="rect">
            <a:avLst/>
          </a:prstGeom>
        </p:spPr>
        <p:txBody>
          <a:bodyPr lIns="0" tIns="0" rIns="0" bIns="0" rtlCol="0" anchor="t">
            <a:spAutoFit/>
          </a:bodyPr>
          <a:lstStyle/>
          <a:p>
            <a:pPr algn="l">
              <a:lnSpc>
                <a:spcPts val="2420"/>
              </a:lnSpc>
              <a:spcBef>
                <a:spcPct val="0"/>
              </a:spcBef>
            </a:pPr>
            <a:r>
              <a:rPr lang="en-US" sz="1728" b="1">
                <a:solidFill>
                  <a:srgbClr val="100F0D"/>
                </a:solidFill>
                <a:latin typeface="Poppins Bold"/>
                <a:ea typeface="Poppins Bold"/>
                <a:cs typeface="Poppins Bold"/>
                <a:sym typeface="Poppins Bold"/>
              </a:rPr>
              <a:t>Choosing a suitable Machine Learning algorithm and optimizing its parameters</a:t>
            </a:r>
          </a:p>
        </p:txBody>
      </p:sp>
      <p:sp>
        <p:nvSpPr>
          <p:cNvPr id="33" name="TextBox 33"/>
          <p:cNvSpPr txBox="1"/>
          <p:nvPr/>
        </p:nvSpPr>
        <p:spPr>
          <a:xfrm>
            <a:off x="12483968" y="8791575"/>
            <a:ext cx="4407559" cy="1040810"/>
          </a:xfrm>
          <a:prstGeom prst="rect">
            <a:avLst/>
          </a:prstGeom>
        </p:spPr>
        <p:txBody>
          <a:bodyPr lIns="0" tIns="0" rIns="0" bIns="0" rtlCol="0" anchor="t">
            <a:spAutoFit/>
          </a:bodyPr>
          <a:lstStyle/>
          <a:p>
            <a:pPr algn="ctr">
              <a:lnSpc>
                <a:spcPts val="2748"/>
              </a:lnSpc>
              <a:spcBef>
                <a:spcPct val="0"/>
              </a:spcBef>
            </a:pPr>
            <a:r>
              <a:rPr lang="en-US" sz="1963" b="1">
                <a:solidFill>
                  <a:srgbClr val="100F0D"/>
                </a:solidFill>
                <a:latin typeface="Poppins Bold"/>
                <a:ea typeface="Poppins Bold"/>
                <a:cs typeface="Poppins Bold"/>
                <a:sym typeface="Poppins Bold"/>
              </a:rPr>
              <a:t>Assessing the performance of a Machine Learning models using metrics</a:t>
            </a:r>
          </a:p>
        </p:txBody>
      </p:sp>
      <p:sp>
        <p:nvSpPr>
          <p:cNvPr id="34" name="Freeform 34" descr="Top Ranked Data Science Institute, Classroom Plus Online Training | Boston  Institute of Analytics"/>
          <p:cNvSpPr/>
          <p:nvPr/>
        </p:nvSpPr>
        <p:spPr>
          <a:xfrm>
            <a:off x="15180894" y="9691308"/>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6"/>
            <a:stretch>
              <a:fillRect l="-4316" r="-3591"/>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2E7"/>
        </a:solidFill>
        <a:effectLst/>
      </p:bgPr>
    </p:bg>
    <p:spTree>
      <p:nvGrpSpPr>
        <p:cNvPr id="1" name=""/>
        <p:cNvGrpSpPr/>
        <p:nvPr/>
      </p:nvGrpSpPr>
      <p:grpSpPr>
        <a:xfrm>
          <a:off x="0" y="0"/>
          <a:ext cx="0" cy="0"/>
          <a:chOff x="0" y="0"/>
          <a:chExt cx="0" cy="0"/>
        </a:xfrm>
      </p:grpSpPr>
      <p:sp>
        <p:nvSpPr>
          <p:cNvPr id="2" name="Freeform 2"/>
          <p:cNvSpPr/>
          <p:nvPr/>
        </p:nvSpPr>
        <p:spPr>
          <a:xfrm>
            <a:off x="-244736" y="-174120"/>
            <a:ext cx="18288000" cy="10461120"/>
          </a:xfrm>
          <a:custGeom>
            <a:avLst/>
            <a:gdLst/>
            <a:ahLst/>
            <a:cxnLst/>
            <a:rect l="l" t="t" r="r" b="b"/>
            <a:pathLst>
              <a:path w="18288000" h="10461120">
                <a:moveTo>
                  <a:pt x="0" y="0"/>
                </a:moveTo>
                <a:lnTo>
                  <a:pt x="18288000" y="0"/>
                </a:lnTo>
                <a:lnTo>
                  <a:pt x="18288000" y="10461120"/>
                </a:lnTo>
                <a:lnTo>
                  <a:pt x="0" y="10461120"/>
                </a:lnTo>
                <a:lnTo>
                  <a:pt x="0" y="0"/>
                </a:lnTo>
                <a:close/>
              </a:path>
            </a:pathLst>
          </a:custGeom>
          <a:blipFill>
            <a:blip r:embed="rId2">
              <a:alphaModFix amt="21999"/>
            </a:blip>
            <a:stretch>
              <a:fillRect t="-19771" b="-18973"/>
            </a:stretch>
          </a:blipFill>
        </p:spPr>
      </p:sp>
      <p:sp>
        <p:nvSpPr>
          <p:cNvPr id="3" name="Freeform 3"/>
          <p:cNvSpPr/>
          <p:nvPr/>
        </p:nvSpPr>
        <p:spPr>
          <a:xfrm>
            <a:off x="0" y="0"/>
            <a:ext cx="6209937" cy="5748307"/>
          </a:xfrm>
          <a:custGeom>
            <a:avLst/>
            <a:gdLst/>
            <a:ahLst/>
            <a:cxnLst/>
            <a:rect l="l" t="t" r="r" b="b"/>
            <a:pathLst>
              <a:path w="6209937" h="5748307">
                <a:moveTo>
                  <a:pt x="0" y="0"/>
                </a:moveTo>
                <a:lnTo>
                  <a:pt x="6209937" y="0"/>
                </a:lnTo>
                <a:lnTo>
                  <a:pt x="6209937" y="5748307"/>
                </a:lnTo>
                <a:lnTo>
                  <a:pt x="0" y="5748307"/>
                </a:lnTo>
                <a:lnTo>
                  <a:pt x="0" y="0"/>
                </a:lnTo>
                <a:close/>
              </a:path>
            </a:pathLst>
          </a:custGeom>
          <a:blipFill>
            <a:blip r:embed="rId3"/>
            <a:stretch>
              <a:fillRect l="-23366" r="-25035"/>
            </a:stretch>
          </a:blipFill>
        </p:spPr>
      </p:sp>
      <p:sp>
        <p:nvSpPr>
          <p:cNvPr id="4" name="TextBox 4"/>
          <p:cNvSpPr txBox="1"/>
          <p:nvPr/>
        </p:nvSpPr>
        <p:spPr>
          <a:xfrm>
            <a:off x="157937" y="7124700"/>
            <a:ext cx="8356594" cy="3162300"/>
          </a:xfrm>
          <a:prstGeom prst="rect">
            <a:avLst/>
          </a:prstGeom>
        </p:spPr>
        <p:txBody>
          <a:bodyPr lIns="0" tIns="0" rIns="0" bIns="0" rtlCol="0" anchor="t">
            <a:spAutoFit/>
          </a:bodyPr>
          <a:lstStyle/>
          <a:p>
            <a:pPr algn="l">
              <a:lnSpc>
                <a:spcPts val="12000"/>
              </a:lnSpc>
            </a:pPr>
            <a:r>
              <a:rPr lang="en-US" sz="12000">
                <a:solidFill>
                  <a:srgbClr val="242424"/>
                </a:solidFill>
                <a:latin typeface="Catchy Mager"/>
                <a:ea typeface="Catchy Mager"/>
                <a:cs typeface="Catchy Mager"/>
                <a:sym typeface="Catchy Mager"/>
              </a:rPr>
              <a:t>Data Collection</a:t>
            </a:r>
          </a:p>
        </p:txBody>
      </p:sp>
      <p:sp>
        <p:nvSpPr>
          <p:cNvPr id="6" name="Freeform 6"/>
          <p:cNvSpPr/>
          <p:nvPr/>
        </p:nvSpPr>
        <p:spPr>
          <a:xfrm>
            <a:off x="7763085" y="342139"/>
            <a:ext cx="9773469" cy="4577478"/>
          </a:xfrm>
          <a:custGeom>
            <a:avLst/>
            <a:gdLst/>
            <a:ahLst/>
            <a:cxnLst/>
            <a:rect l="l" t="t" r="r" b="b"/>
            <a:pathLst>
              <a:path w="9773469" h="4577478">
                <a:moveTo>
                  <a:pt x="0" y="0"/>
                </a:moveTo>
                <a:lnTo>
                  <a:pt x="9773469" y="0"/>
                </a:lnTo>
                <a:lnTo>
                  <a:pt x="9773469" y="4577478"/>
                </a:lnTo>
                <a:lnTo>
                  <a:pt x="0" y="4577478"/>
                </a:lnTo>
                <a:lnTo>
                  <a:pt x="0" y="0"/>
                </a:lnTo>
                <a:close/>
              </a:path>
            </a:pathLst>
          </a:custGeom>
          <a:blipFill>
            <a:blip r:embed="rId4"/>
            <a:stretch>
              <a:fillRect t="-3679" r="-1984" b="-2200"/>
            </a:stretch>
          </a:blipFill>
        </p:spPr>
      </p:sp>
      <p:sp>
        <p:nvSpPr>
          <p:cNvPr id="7" name="Freeform 7"/>
          <p:cNvSpPr/>
          <p:nvPr/>
        </p:nvSpPr>
        <p:spPr>
          <a:xfrm>
            <a:off x="8193540" y="4919617"/>
            <a:ext cx="10094460" cy="980120"/>
          </a:xfrm>
          <a:custGeom>
            <a:avLst/>
            <a:gdLst/>
            <a:ahLst/>
            <a:cxnLst/>
            <a:rect l="l" t="t" r="r" b="b"/>
            <a:pathLst>
              <a:path w="10094460" h="980120">
                <a:moveTo>
                  <a:pt x="0" y="0"/>
                </a:moveTo>
                <a:lnTo>
                  <a:pt x="10094460" y="0"/>
                </a:lnTo>
                <a:lnTo>
                  <a:pt x="10094460" y="980119"/>
                </a:lnTo>
                <a:lnTo>
                  <a:pt x="0" y="980119"/>
                </a:lnTo>
                <a:lnTo>
                  <a:pt x="0" y="0"/>
                </a:lnTo>
                <a:close/>
              </a:path>
            </a:pathLst>
          </a:custGeom>
          <a:blipFill>
            <a:blip r:embed="rId5"/>
            <a:stretch>
              <a:fillRect t="-15657" b="-15657"/>
            </a:stretch>
          </a:blipFill>
        </p:spPr>
      </p:sp>
      <p:sp>
        <p:nvSpPr>
          <p:cNvPr id="8" name="Freeform 8" descr="Top Ranked Data Science Institute, Classroom Plus Online Training | Boston  Institute of Analytics"/>
          <p:cNvSpPr/>
          <p:nvPr/>
        </p:nvSpPr>
        <p:spPr>
          <a:xfrm>
            <a:off x="15169727" y="9340555"/>
            <a:ext cx="3029009" cy="823375"/>
          </a:xfrm>
          <a:custGeom>
            <a:avLst/>
            <a:gdLst/>
            <a:ahLst/>
            <a:cxnLst/>
            <a:rect l="l" t="t" r="r" b="b"/>
            <a:pathLst>
              <a:path w="3029009" h="823375">
                <a:moveTo>
                  <a:pt x="0" y="0"/>
                </a:moveTo>
                <a:lnTo>
                  <a:pt x="3029009" y="0"/>
                </a:lnTo>
                <a:lnTo>
                  <a:pt x="3029009" y="823375"/>
                </a:lnTo>
                <a:lnTo>
                  <a:pt x="0" y="823375"/>
                </a:lnTo>
                <a:lnTo>
                  <a:pt x="0" y="0"/>
                </a:lnTo>
                <a:close/>
              </a:path>
            </a:pathLst>
          </a:custGeom>
          <a:blipFill>
            <a:blip r:embed="rId6"/>
            <a:stretch>
              <a:fillRect l="-4316" r="-3591"/>
            </a:stretch>
          </a:blipFill>
        </p:spPr>
      </p:sp>
      <p:graphicFrame>
        <p:nvGraphicFramePr>
          <p:cNvPr id="9" name="Table 8">
            <a:extLst>
              <a:ext uri="{FF2B5EF4-FFF2-40B4-BE49-F238E27FC236}">
                <a16:creationId xmlns:a16="http://schemas.microsoft.com/office/drawing/2014/main" id="{729D2C1D-203C-CEEA-1B18-D22ABCB2F74A}"/>
              </a:ext>
            </a:extLst>
          </p:cNvPr>
          <p:cNvGraphicFramePr>
            <a:graphicFrameLocks noGrp="1"/>
          </p:cNvGraphicFramePr>
          <p:nvPr>
            <p:extLst>
              <p:ext uri="{D42A27DB-BD31-4B8C-83A1-F6EECF244321}">
                <p14:modId xmlns:p14="http://schemas.microsoft.com/office/powerpoint/2010/main" val="1247596641"/>
              </p:ext>
            </p:extLst>
          </p:nvPr>
        </p:nvGraphicFramePr>
        <p:xfrm>
          <a:off x="4724402" y="6144580"/>
          <a:ext cx="12812152" cy="2209800"/>
        </p:xfrm>
        <a:graphic>
          <a:graphicData uri="http://schemas.openxmlformats.org/drawingml/2006/table">
            <a:tbl>
              <a:tblPr firstRow="1" bandRow="1">
                <a:tableStyleId>{5A111915-BE36-4E01-A7E5-04B1672EAD32}</a:tableStyleId>
              </a:tblPr>
              <a:tblGrid>
                <a:gridCol w="3203038">
                  <a:extLst>
                    <a:ext uri="{9D8B030D-6E8A-4147-A177-3AD203B41FA5}">
                      <a16:colId xmlns:a16="http://schemas.microsoft.com/office/drawing/2014/main" val="1845694708"/>
                    </a:ext>
                  </a:extLst>
                </a:gridCol>
                <a:gridCol w="3203038">
                  <a:extLst>
                    <a:ext uri="{9D8B030D-6E8A-4147-A177-3AD203B41FA5}">
                      <a16:colId xmlns:a16="http://schemas.microsoft.com/office/drawing/2014/main" val="2939181327"/>
                    </a:ext>
                  </a:extLst>
                </a:gridCol>
                <a:gridCol w="3203038">
                  <a:extLst>
                    <a:ext uri="{9D8B030D-6E8A-4147-A177-3AD203B41FA5}">
                      <a16:colId xmlns:a16="http://schemas.microsoft.com/office/drawing/2014/main" val="3570585088"/>
                    </a:ext>
                  </a:extLst>
                </a:gridCol>
                <a:gridCol w="3203038">
                  <a:extLst>
                    <a:ext uri="{9D8B030D-6E8A-4147-A177-3AD203B41FA5}">
                      <a16:colId xmlns:a16="http://schemas.microsoft.com/office/drawing/2014/main" val="64767340"/>
                    </a:ext>
                  </a:extLst>
                </a:gridCol>
              </a:tblGrid>
              <a:tr h="736600">
                <a:tc>
                  <a:txBody>
                    <a:bodyPr/>
                    <a:lstStyle/>
                    <a:p>
                      <a:r>
                        <a:rPr lang="en-IN" sz="3600" dirty="0"/>
                        <a:t>Datasets</a:t>
                      </a:r>
                    </a:p>
                  </a:txBody>
                  <a:tcPr/>
                </a:tc>
                <a:tc>
                  <a:txBody>
                    <a:bodyPr/>
                    <a:lstStyle/>
                    <a:p>
                      <a:r>
                        <a:rPr lang="en-IN" sz="3600" dirty="0"/>
                        <a:t>Rows</a:t>
                      </a:r>
                    </a:p>
                  </a:txBody>
                  <a:tcPr/>
                </a:tc>
                <a:tc>
                  <a:txBody>
                    <a:bodyPr/>
                    <a:lstStyle/>
                    <a:p>
                      <a:r>
                        <a:rPr lang="en-IN" sz="3600" dirty="0"/>
                        <a:t>Columns</a:t>
                      </a:r>
                    </a:p>
                  </a:txBody>
                  <a:tcPr/>
                </a:tc>
                <a:tc>
                  <a:txBody>
                    <a:bodyPr/>
                    <a:lstStyle/>
                    <a:p>
                      <a:r>
                        <a:rPr lang="en-IN" sz="3600" dirty="0"/>
                        <a:t>Purpose</a:t>
                      </a:r>
                    </a:p>
                  </a:txBody>
                  <a:tcPr/>
                </a:tc>
                <a:extLst>
                  <a:ext uri="{0D108BD9-81ED-4DB2-BD59-A6C34878D82A}">
                    <a16:rowId xmlns:a16="http://schemas.microsoft.com/office/drawing/2014/main" val="1647075881"/>
                  </a:ext>
                </a:extLst>
              </a:tr>
              <a:tr h="736600">
                <a:tc>
                  <a:txBody>
                    <a:bodyPr/>
                    <a:lstStyle/>
                    <a:p>
                      <a:r>
                        <a:rPr lang="en-IN" sz="2800" dirty="0"/>
                        <a:t>Train</a:t>
                      </a:r>
                    </a:p>
                  </a:txBody>
                  <a:tcPr/>
                </a:tc>
                <a:tc>
                  <a:txBody>
                    <a:bodyPr/>
                    <a:lstStyle/>
                    <a:p>
                      <a:r>
                        <a:rPr lang="en-IN" sz="2800" dirty="0"/>
                        <a:t>19158</a:t>
                      </a:r>
                    </a:p>
                  </a:txBody>
                  <a:tcPr/>
                </a:tc>
                <a:tc>
                  <a:txBody>
                    <a:bodyPr/>
                    <a:lstStyle/>
                    <a:p>
                      <a:r>
                        <a:rPr lang="en-IN" sz="2800" dirty="0"/>
                        <a:t>14</a:t>
                      </a:r>
                    </a:p>
                  </a:txBody>
                  <a:tcPr/>
                </a:tc>
                <a:tc>
                  <a:txBody>
                    <a:bodyPr/>
                    <a:lstStyle/>
                    <a:p>
                      <a:r>
                        <a:rPr lang="en-IN" sz="2800" dirty="0"/>
                        <a:t>Model Training</a:t>
                      </a:r>
                    </a:p>
                  </a:txBody>
                  <a:tcPr/>
                </a:tc>
                <a:extLst>
                  <a:ext uri="{0D108BD9-81ED-4DB2-BD59-A6C34878D82A}">
                    <a16:rowId xmlns:a16="http://schemas.microsoft.com/office/drawing/2014/main" val="1442532251"/>
                  </a:ext>
                </a:extLst>
              </a:tr>
              <a:tr h="736600">
                <a:tc>
                  <a:txBody>
                    <a:bodyPr/>
                    <a:lstStyle/>
                    <a:p>
                      <a:r>
                        <a:rPr lang="en-IN" sz="2800" dirty="0"/>
                        <a:t>Test</a:t>
                      </a:r>
                    </a:p>
                  </a:txBody>
                  <a:tcPr/>
                </a:tc>
                <a:tc>
                  <a:txBody>
                    <a:bodyPr/>
                    <a:lstStyle/>
                    <a:p>
                      <a:r>
                        <a:rPr lang="en-IN" sz="2800" dirty="0"/>
                        <a:t>2129</a:t>
                      </a:r>
                    </a:p>
                  </a:txBody>
                  <a:tcPr/>
                </a:tc>
                <a:tc>
                  <a:txBody>
                    <a:bodyPr/>
                    <a:lstStyle/>
                    <a:p>
                      <a:r>
                        <a:rPr lang="en-IN" sz="2800" dirty="0"/>
                        <a:t>13</a:t>
                      </a:r>
                    </a:p>
                  </a:txBody>
                  <a:tcPr/>
                </a:tc>
                <a:tc>
                  <a:txBody>
                    <a:bodyPr/>
                    <a:lstStyle/>
                    <a:p>
                      <a:r>
                        <a:rPr lang="en-IN" sz="2800" dirty="0"/>
                        <a:t>Model Evaluation</a:t>
                      </a:r>
                    </a:p>
                  </a:txBody>
                  <a:tcPr/>
                </a:tc>
                <a:extLst>
                  <a:ext uri="{0D108BD9-81ED-4DB2-BD59-A6C34878D82A}">
                    <a16:rowId xmlns:a16="http://schemas.microsoft.com/office/drawing/2014/main" val="26260798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6792707" cy="10287000"/>
            <a:chOff x="0" y="0"/>
            <a:chExt cx="1789026" cy="2709333"/>
          </a:xfrm>
        </p:grpSpPr>
        <p:sp>
          <p:nvSpPr>
            <p:cNvPr id="4" name="Freeform 4"/>
            <p:cNvSpPr/>
            <p:nvPr/>
          </p:nvSpPr>
          <p:spPr>
            <a:xfrm>
              <a:off x="0" y="0"/>
              <a:ext cx="1789026" cy="2709333"/>
            </a:xfrm>
            <a:custGeom>
              <a:avLst/>
              <a:gdLst/>
              <a:ahLst/>
              <a:cxnLst/>
              <a:rect l="l" t="t" r="r" b="b"/>
              <a:pathLst>
                <a:path w="1789026" h="2709333">
                  <a:moveTo>
                    <a:pt x="0" y="0"/>
                  </a:moveTo>
                  <a:lnTo>
                    <a:pt x="1789026" y="0"/>
                  </a:lnTo>
                  <a:lnTo>
                    <a:pt x="1789026" y="2709333"/>
                  </a:lnTo>
                  <a:lnTo>
                    <a:pt x="0" y="2709333"/>
                  </a:lnTo>
                  <a:close/>
                </a:path>
              </a:pathLst>
            </a:custGeom>
            <a:solidFill>
              <a:srgbClr val="004AAD"/>
            </a:solidFill>
          </p:spPr>
        </p:sp>
        <p:sp>
          <p:nvSpPr>
            <p:cNvPr id="5" name="TextBox 5"/>
            <p:cNvSpPr txBox="1"/>
            <p:nvPr/>
          </p:nvSpPr>
          <p:spPr>
            <a:xfrm>
              <a:off x="0" y="-47625"/>
              <a:ext cx="1789026"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991616" y="-1873325"/>
            <a:ext cx="10784324" cy="13882108"/>
          </a:xfrm>
          <a:custGeom>
            <a:avLst/>
            <a:gdLst/>
            <a:ahLst/>
            <a:cxnLst/>
            <a:rect l="l" t="t" r="r" b="b"/>
            <a:pathLst>
              <a:path w="10784324" h="13882108">
                <a:moveTo>
                  <a:pt x="0" y="0"/>
                </a:moveTo>
                <a:lnTo>
                  <a:pt x="10784323" y="0"/>
                </a:lnTo>
                <a:lnTo>
                  <a:pt x="10784323" y="13882107"/>
                </a:lnTo>
                <a:lnTo>
                  <a:pt x="0" y="13882107"/>
                </a:lnTo>
                <a:lnTo>
                  <a:pt x="0" y="0"/>
                </a:lnTo>
                <a:close/>
              </a:path>
            </a:pathLst>
          </a:custGeom>
          <a:blipFill>
            <a:blip r:embed="rId3"/>
            <a:stretch>
              <a:fillRect l="-35927" r="-35927"/>
            </a:stretch>
          </a:blipFill>
        </p:spPr>
      </p:sp>
      <p:sp>
        <p:nvSpPr>
          <p:cNvPr id="7" name="Freeform 7"/>
          <p:cNvSpPr/>
          <p:nvPr/>
        </p:nvSpPr>
        <p:spPr>
          <a:xfrm>
            <a:off x="6986741" y="0"/>
            <a:ext cx="10978455" cy="5137729"/>
          </a:xfrm>
          <a:custGeom>
            <a:avLst/>
            <a:gdLst/>
            <a:ahLst/>
            <a:cxnLst/>
            <a:rect l="l" t="t" r="r" b="b"/>
            <a:pathLst>
              <a:path w="10978455" h="5137729">
                <a:moveTo>
                  <a:pt x="0" y="0"/>
                </a:moveTo>
                <a:lnTo>
                  <a:pt x="10978455" y="0"/>
                </a:lnTo>
                <a:lnTo>
                  <a:pt x="10978455" y="5137729"/>
                </a:lnTo>
                <a:lnTo>
                  <a:pt x="0" y="5137729"/>
                </a:lnTo>
                <a:lnTo>
                  <a:pt x="0" y="0"/>
                </a:lnTo>
                <a:close/>
              </a:path>
            </a:pathLst>
          </a:custGeom>
          <a:blipFill>
            <a:blip r:embed="rId4"/>
            <a:stretch>
              <a:fillRect t="-858" r="-6372" b="-858"/>
            </a:stretch>
          </a:blipFill>
        </p:spPr>
      </p:sp>
      <p:sp>
        <p:nvSpPr>
          <p:cNvPr id="8" name="Freeform 8"/>
          <p:cNvSpPr/>
          <p:nvPr/>
        </p:nvSpPr>
        <p:spPr>
          <a:xfrm>
            <a:off x="7074806" y="5143500"/>
            <a:ext cx="10802326" cy="4507393"/>
          </a:xfrm>
          <a:custGeom>
            <a:avLst/>
            <a:gdLst/>
            <a:ahLst/>
            <a:cxnLst/>
            <a:rect l="l" t="t" r="r" b="b"/>
            <a:pathLst>
              <a:path w="10802326" h="4507393">
                <a:moveTo>
                  <a:pt x="0" y="0"/>
                </a:moveTo>
                <a:lnTo>
                  <a:pt x="10802326" y="0"/>
                </a:lnTo>
                <a:lnTo>
                  <a:pt x="10802326" y="4507393"/>
                </a:lnTo>
                <a:lnTo>
                  <a:pt x="0" y="4507393"/>
                </a:lnTo>
                <a:lnTo>
                  <a:pt x="0" y="0"/>
                </a:lnTo>
                <a:close/>
              </a:path>
            </a:pathLst>
          </a:custGeom>
          <a:blipFill>
            <a:blip r:embed="rId5"/>
            <a:stretch>
              <a:fillRect t="-2125" b="-2125"/>
            </a:stretch>
          </a:blipFill>
        </p:spPr>
      </p:sp>
      <p:sp>
        <p:nvSpPr>
          <p:cNvPr id="9" name="TextBox 9"/>
          <p:cNvSpPr txBox="1"/>
          <p:nvPr/>
        </p:nvSpPr>
        <p:spPr>
          <a:xfrm>
            <a:off x="116604" y="2018903"/>
            <a:ext cx="6559500" cy="1099604"/>
          </a:xfrm>
          <a:prstGeom prst="rect">
            <a:avLst/>
          </a:prstGeom>
        </p:spPr>
        <p:txBody>
          <a:bodyPr lIns="0" tIns="0" rIns="0" bIns="0" rtlCol="0" anchor="t">
            <a:spAutoFit/>
          </a:bodyPr>
          <a:lstStyle/>
          <a:p>
            <a:pPr algn="l">
              <a:lnSpc>
                <a:spcPts val="4491"/>
              </a:lnSpc>
            </a:pPr>
            <a:r>
              <a:rPr lang="en-US" sz="3208">
                <a:solidFill>
                  <a:srgbClr val="004AAD"/>
                </a:solidFill>
                <a:latin typeface="League Spartan"/>
                <a:ea typeface="League Spartan"/>
                <a:cs typeface="League Spartan"/>
                <a:sym typeface="League Spartan"/>
              </a:rPr>
              <a:t>DISTRIBUTION OF CONTINUES VARIABLE</a:t>
            </a:r>
          </a:p>
        </p:txBody>
      </p:sp>
      <p:sp>
        <p:nvSpPr>
          <p:cNvPr id="10" name="TextBox 10"/>
          <p:cNvSpPr txBox="1"/>
          <p:nvPr/>
        </p:nvSpPr>
        <p:spPr>
          <a:xfrm>
            <a:off x="233207" y="181629"/>
            <a:ext cx="7407367" cy="1731608"/>
          </a:xfrm>
          <a:prstGeom prst="rect">
            <a:avLst/>
          </a:prstGeom>
        </p:spPr>
        <p:txBody>
          <a:bodyPr lIns="0" tIns="0" rIns="0" bIns="0" rtlCol="0" anchor="t">
            <a:spAutoFit/>
          </a:bodyPr>
          <a:lstStyle/>
          <a:p>
            <a:pPr algn="l">
              <a:lnSpc>
                <a:spcPts val="6932"/>
              </a:lnSpc>
            </a:pPr>
            <a:r>
              <a:rPr lang="en-US" sz="4951" b="1">
                <a:solidFill>
                  <a:srgbClr val="1E1E49"/>
                </a:solidFill>
                <a:latin typeface="Roboto Bold"/>
                <a:ea typeface="Roboto Bold"/>
                <a:cs typeface="Roboto Bold"/>
                <a:sym typeface="Roboto Bold"/>
              </a:rPr>
              <a:t>EXPLORATORY DATA ANALYSIS (EDA)</a:t>
            </a:r>
          </a:p>
        </p:txBody>
      </p:sp>
      <p:sp>
        <p:nvSpPr>
          <p:cNvPr id="11" name="TextBox 11"/>
          <p:cNvSpPr txBox="1"/>
          <p:nvPr/>
        </p:nvSpPr>
        <p:spPr>
          <a:xfrm>
            <a:off x="233207" y="3204232"/>
            <a:ext cx="6442896" cy="2347262"/>
          </a:xfrm>
          <a:prstGeom prst="rect">
            <a:avLst/>
          </a:prstGeom>
        </p:spPr>
        <p:txBody>
          <a:bodyPr lIns="0" tIns="0" rIns="0" bIns="0" rtlCol="0" anchor="t">
            <a:spAutoFit/>
          </a:bodyPr>
          <a:lstStyle/>
          <a:p>
            <a:pPr algn="l">
              <a:lnSpc>
                <a:spcPts val="3413"/>
              </a:lnSpc>
            </a:pPr>
            <a:r>
              <a:rPr lang="en-US" sz="2438">
                <a:solidFill>
                  <a:srgbClr val="000000"/>
                </a:solidFill>
                <a:latin typeface="Poppins"/>
                <a:ea typeface="Poppins"/>
                <a:cs typeface="Poppins"/>
                <a:sym typeface="Poppins"/>
              </a:rPr>
              <a:t>Large number of entries are from highly developed cities</a:t>
            </a:r>
          </a:p>
          <a:p>
            <a:pPr algn="l">
              <a:lnSpc>
                <a:spcPts val="3413"/>
              </a:lnSpc>
              <a:spcBef>
                <a:spcPct val="0"/>
              </a:spcBef>
            </a:pPr>
            <a:r>
              <a:rPr lang="en-US" sz="2438">
                <a:solidFill>
                  <a:srgbClr val="000000"/>
                </a:solidFill>
                <a:latin typeface="Poppins"/>
                <a:ea typeface="Poppins"/>
                <a:cs typeface="Poppins"/>
                <a:sym typeface="Poppins"/>
              </a:rPr>
              <a:t>Majority of individuals have training hours between 0–50</a:t>
            </a:r>
          </a:p>
          <a:p>
            <a:pPr algn="l">
              <a:lnSpc>
                <a:spcPts val="2433"/>
              </a:lnSpc>
              <a:spcBef>
                <a:spcPct val="0"/>
              </a:spcBef>
            </a:pPr>
            <a:endParaRPr lang="en-US" sz="2438">
              <a:solidFill>
                <a:srgbClr val="000000"/>
              </a:solidFill>
              <a:latin typeface="Poppins"/>
              <a:ea typeface="Poppins"/>
              <a:cs typeface="Poppins"/>
              <a:sym typeface="Poppins"/>
            </a:endParaRPr>
          </a:p>
          <a:p>
            <a:pPr algn="l">
              <a:lnSpc>
                <a:spcPts val="2433"/>
              </a:lnSpc>
              <a:spcBef>
                <a:spcPct val="0"/>
              </a:spcBef>
            </a:pPr>
            <a:endParaRPr lang="en-US" sz="2438">
              <a:solidFill>
                <a:srgbClr val="000000"/>
              </a:solidFill>
              <a:latin typeface="Poppins"/>
              <a:ea typeface="Poppins"/>
              <a:cs typeface="Poppins"/>
              <a:sym typeface="Poppins"/>
            </a:endParaRPr>
          </a:p>
        </p:txBody>
      </p:sp>
      <p:sp>
        <p:nvSpPr>
          <p:cNvPr id="12" name="TextBox 12"/>
          <p:cNvSpPr txBox="1"/>
          <p:nvPr/>
        </p:nvSpPr>
        <p:spPr>
          <a:xfrm>
            <a:off x="233207" y="6690122"/>
            <a:ext cx="6304644" cy="3777420"/>
          </a:xfrm>
          <a:prstGeom prst="rect">
            <a:avLst/>
          </a:prstGeom>
        </p:spPr>
        <p:txBody>
          <a:bodyPr lIns="0" tIns="0" rIns="0" bIns="0" rtlCol="0" anchor="t">
            <a:spAutoFit/>
          </a:bodyPr>
          <a:lstStyle/>
          <a:p>
            <a:pPr algn="l">
              <a:lnSpc>
                <a:spcPts val="3370"/>
              </a:lnSpc>
            </a:pPr>
            <a:r>
              <a:rPr lang="en-US" sz="2407">
                <a:solidFill>
                  <a:srgbClr val="000000"/>
                </a:solidFill>
                <a:latin typeface="Poppins"/>
                <a:ea typeface="Poppins"/>
                <a:cs typeface="Poppins"/>
                <a:sym typeface="Poppins"/>
              </a:rPr>
              <a:t>Those from less developed cities are more likely to be seeking a job change. Those from highly developed cities are more stable</a:t>
            </a:r>
          </a:p>
          <a:p>
            <a:pPr algn="l">
              <a:lnSpc>
                <a:spcPts val="3370"/>
              </a:lnSpc>
            </a:pPr>
            <a:r>
              <a:rPr lang="en-US" sz="2407">
                <a:solidFill>
                  <a:srgbClr val="000000"/>
                </a:solidFill>
                <a:latin typeface="Poppins"/>
                <a:ea typeface="Poppins"/>
                <a:cs typeface="Poppins"/>
                <a:sym typeface="Poppins"/>
              </a:rPr>
              <a:t>Training hours have little influence on job change status, but slight variations suggest that some job seekers may be investing in additional training</a:t>
            </a:r>
          </a:p>
          <a:p>
            <a:pPr algn="l">
              <a:lnSpc>
                <a:spcPts val="3370"/>
              </a:lnSpc>
              <a:spcBef>
                <a:spcPct val="0"/>
              </a:spcBef>
            </a:pPr>
            <a:endParaRPr lang="en-US" sz="2407">
              <a:solidFill>
                <a:srgbClr val="000000"/>
              </a:solidFill>
              <a:latin typeface="Poppins"/>
              <a:ea typeface="Poppins"/>
              <a:cs typeface="Poppins"/>
              <a:sym typeface="Poppins"/>
            </a:endParaRPr>
          </a:p>
        </p:txBody>
      </p:sp>
      <p:sp>
        <p:nvSpPr>
          <p:cNvPr id="13" name="TextBox 13"/>
          <p:cNvSpPr txBox="1"/>
          <p:nvPr/>
        </p:nvSpPr>
        <p:spPr>
          <a:xfrm>
            <a:off x="116604" y="5426930"/>
            <a:ext cx="6559500" cy="1099604"/>
          </a:xfrm>
          <a:prstGeom prst="rect">
            <a:avLst/>
          </a:prstGeom>
        </p:spPr>
        <p:txBody>
          <a:bodyPr lIns="0" tIns="0" rIns="0" bIns="0" rtlCol="0" anchor="t">
            <a:spAutoFit/>
          </a:bodyPr>
          <a:lstStyle/>
          <a:p>
            <a:pPr algn="l">
              <a:lnSpc>
                <a:spcPts val="4491"/>
              </a:lnSpc>
            </a:pPr>
            <a:r>
              <a:rPr lang="en-US" sz="3208">
                <a:solidFill>
                  <a:srgbClr val="004AAD"/>
                </a:solidFill>
                <a:latin typeface="League Spartan"/>
                <a:ea typeface="League Spartan"/>
                <a:cs typeface="League Spartan"/>
                <a:sym typeface="League Spartan"/>
              </a:rPr>
              <a:t>CONTINUES VARIABLE VS. TARGET VARIABLES</a:t>
            </a:r>
          </a:p>
        </p:txBody>
      </p:sp>
      <p:sp>
        <p:nvSpPr>
          <p:cNvPr id="14" name="Freeform 14" descr="Top Ranked Data Science Institute, Classroom Plus Online Training | Boston  Institute of Analytics"/>
          <p:cNvSpPr/>
          <p:nvPr/>
        </p:nvSpPr>
        <p:spPr>
          <a:xfrm>
            <a:off x="15258991" y="9463624"/>
            <a:ext cx="3029009" cy="823375"/>
          </a:xfrm>
          <a:custGeom>
            <a:avLst/>
            <a:gdLst/>
            <a:ahLst/>
            <a:cxnLst/>
            <a:rect l="l" t="t" r="r" b="b"/>
            <a:pathLst>
              <a:path w="3029009" h="823375">
                <a:moveTo>
                  <a:pt x="0" y="0"/>
                </a:moveTo>
                <a:lnTo>
                  <a:pt x="3029009" y="0"/>
                </a:lnTo>
                <a:lnTo>
                  <a:pt x="3029009" y="823376"/>
                </a:lnTo>
                <a:lnTo>
                  <a:pt x="0" y="823376"/>
                </a:lnTo>
                <a:lnTo>
                  <a:pt x="0" y="0"/>
                </a:lnTo>
                <a:close/>
              </a:path>
            </a:pathLst>
          </a:custGeom>
          <a:blipFill>
            <a:blip r:embed="rId6"/>
            <a:stretch>
              <a:fillRect l="-4316" r="-3591"/>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806450"/>
            <a:ext cx="6751104" cy="3577916"/>
          </a:xfrm>
          <a:custGeom>
            <a:avLst/>
            <a:gdLst/>
            <a:ahLst/>
            <a:cxnLst/>
            <a:rect l="l" t="t" r="r" b="b"/>
            <a:pathLst>
              <a:path w="6751104" h="3577916">
                <a:moveTo>
                  <a:pt x="0" y="0"/>
                </a:moveTo>
                <a:lnTo>
                  <a:pt x="6751104" y="0"/>
                </a:lnTo>
                <a:lnTo>
                  <a:pt x="6751104" y="3577916"/>
                </a:lnTo>
                <a:lnTo>
                  <a:pt x="0" y="3577916"/>
                </a:lnTo>
                <a:lnTo>
                  <a:pt x="0" y="0"/>
                </a:lnTo>
                <a:close/>
              </a:path>
            </a:pathLst>
          </a:custGeom>
          <a:blipFill>
            <a:blip r:embed="rId3"/>
            <a:stretch>
              <a:fillRect r="-10846"/>
            </a:stretch>
          </a:blipFill>
        </p:spPr>
      </p:sp>
      <p:sp>
        <p:nvSpPr>
          <p:cNvPr id="4" name="Freeform 4"/>
          <p:cNvSpPr/>
          <p:nvPr/>
        </p:nvSpPr>
        <p:spPr>
          <a:xfrm>
            <a:off x="6751104" y="806450"/>
            <a:ext cx="6713242" cy="3564916"/>
          </a:xfrm>
          <a:custGeom>
            <a:avLst/>
            <a:gdLst/>
            <a:ahLst/>
            <a:cxnLst/>
            <a:rect l="l" t="t" r="r" b="b"/>
            <a:pathLst>
              <a:path w="6713242" h="3564916">
                <a:moveTo>
                  <a:pt x="0" y="0"/>
                </a:moveTo>
                <a:lnTo>
                  <a:pt x="6713242" y="0"/>
                </a:lnTo>
                <a:lnTo>
                  <a:pt x="6713242" y="3564916"/>
                </a:lnTo>
                <a:lnTo>
                  <a:pt x="0" y="3564916"/>
                </a:lnTo>
                <a:lnTo>
                  <a:pt x="0" y="0"/>
                </a:lnTo>
                <a:close/>
              </a:path>
            </a:pathLst>
          </a:custGeom>
          <a:blipFill>
            <a:blip r:embed="rId4"/>
            <a:stretch>
              <a:fillRect l="-7843" t="-7268"/>
            </a:stretch>
          </a:blipFill>
        </p:spPr>
      </p:sp>
      <p:sp>
        <p:nvSpPr>
          <p:cNvPr id="5" name="Freeform 5"/>
          <p:cNvSpPr/>
          <p:nvPr/>
        </p:nvSpPr>
        <p:spPr>
          <a:xfrm>
            <a:off x="4363752" y="4371366"/>
            <a:ext cx="6073415" cy="3077568"/>
          </a:xfrm>
          <a:custGeom>
            <a:avLst/>
            <a:gdLst/>
            <a:ahLst/>
            <a:cxnLst/>
            <a:rect l="l" t="t" r="r" b="b"/>
            <a:pathLst>
              <a:path w="6073415" h="3077568">
                <a:moveTo>
                  <a:pt x="0" y="0"/>
                </a:moveTo>
                <a:lnTo>
                  <a:pt x="6073414" y="0"/>
                </a:lnTo>
                <a:lnTo>
                  <a:pt x="6073414" y="3077568"/>
                </a:lnTo>
                <a:lnTo>
                  <a:pt x="0" y="3077568"/>
                </a:lnTo>
                <a:lnTo>
                  <a:pt x="0" y="0"/>
                </a:lnTo>
                <a:close/>
              </a:path>
            </a:pathLst>
          </a:custGeom>
          <a:blipFill>
            <a:blip r:embed="rId5"/>
            <a:stretch>
              <a:fillRect l="-845" t="-4728" r="-14243" b="-2130"/>
            </a:stretch>
          </a:blipFill>
        </p:spPr>
      </p:sp>
      <p:sp>
        <p:nvSpPr>
          <p:cNvPr id="6" name="Freeform 6"/>
          <p:cNvSpPr/>
          <p:nvPr/>
        </p:nvSpPr>
        <p:spPr>
          <a:xfrm>
            <a:off x="10510519" y="4539838"/>
            <a:ext cx="6748781" cy="3064568"/>
          </a:xfrm>
          <a:custGeom>
            <a:avLst/>
            <a:gdLst/>
            <a:ahLst/>
            <a:cxnLst/>
            <a:rect l="l" t="t" r="r" b="b"/>
            <a:pathLst>
              <a:path w="6748781" h="3064568">
                <a:moveTo>
                  <a:pt x="0" y="0"/>
                </a:moveTo>
                <a:lnTo>
                  <a:pt x="6748781" y="0"/>
                </a:lnTo>
                <a:lnTo>
                  <a:pt x="6748781" y="3064568"/>
                </a:lnTo>
                <a:lnTo>
                  <a:pt x="0" y="3064568"/>
                </a:lnTo>
                <a:lnTo>
                  <a:pt x="0" y="0"/>
                </a:lnTo>
                <a:close/>
              </a:path>
            </a:pathLst>
          </a:custGeom>
          <a:blipFill>
            <a:blip r:embed="rId6"/>
            <a:stretch>
              <a:fillRect l="-4020" t="-4247" r="-4668" b="-4131"/>
            </a:stretch>
          </a:blipFill>
        </p:spPr>
      </p:sp>
      <p:sp>
        <p:nvSpPr>
          <p:cNvPr id="7" name="Freeform 7"/>
          <p:cNvSpPr/>
          <p:nvPr/>
        </p:nvSpPr>
        <p:spPr>
          <a:xfrm>
            <a:off x="0" y="7047873"/>
            <a:ext cx="6873580" cy="3239127"/>
          </a:xfrm>
          <a:custGeom>
            <a:avLst/>
            <a:gdLst/>
            <a:ahLst/>
            <a:cxnLst/>
            <a:rect l="l" t="t" r="r" b="b"/>
            <a:pathLst>
              <a:path w="6873580" h="3239127">
                <a:moveTo>
                  <a:pt x="0" y="0"/>
                </a:moveTo>
                <a:lnTo>
                  <a:pt x="6873580" y="0"/>
                </a:lnTo>
                <a:lnTo>
                  <a:pt x="6873580" y="3239127"/>
                </a:lnTo>
                <a:lnTo>
                  <a:pt x="0" y="3239127"/>
                </a:lnTo>
                <a:lnTo>
                  <a:pt x="0" y="0"/>
                </a:lnTo>
                <a:close/>
              </a:path>
            </a:pathLst>
          </a:custGeom>
          <a:blipFill>
            <a:blip r:embed="rId7"/>
            <a:stretch>
              <a:fillRect/>
            </a:stretch>
          </a:blipFill>
        </p:spPr>
      </p:sp>
      <p:sp>
        <p:nvSpPr>
          <p:cNvPr id="8" name="TextBox 8"/>
          <p:cNvSpPr txBox="1"/>
          <p:nvPr/>
        </p:nvSpPr>
        <p:spPr>
          <a:xfrm>
            <a:off x="13647815" y="1105320"/>
            <a:ext cx="4425556" cy="2881451"/>
          </a:xfrm>
          <a:prstGeom prst="rect">
            <a:avLst/>
          </a:prstGeom>
        </p:spPr>
        <p:txBody>
          <a:bodyPr lIns="0" tIns="0" rIns="0" bIns="0" rtlCol="0" anchor="t">
            <a:spAutoFit/>
          </a:bodyPr>
          <a:lstStyle/>
          <a:p>
            <a:pPr algn="l">
              <a:lnSpc>
                <a:spcPts val="3826"/>
              </a:lnSpc>
              <a:spcBef>
                <a:spcPct val="0"/>
              </a:spcBef>
            </a:pPr>
            <a:r>
              <a:rPr lang="en-US" sz="2732">
                <a:solidFill>
                  <a:srgbClr val="000000"/>
                </a:solidFill>
                <a:latin typeface="Poppins"/>
                <a:ea typeface="Poppins"/>
                <a:cs typeface="Poppins"/>
                <a:sym typeface="Poppins"/>
              </a:rPr>
              <a:t>Lack of relevant experience and ongoing education (enrolled students) are associated with higher job change interest.</a:t>
            </a:r>
          </a:p>
        </p:txBody>
      </p:sp>
      <p:sp>
        <p:nvSpPr>
          <p:cNvPr id="9" name="TextBox 9"/>
          <p:cNvSpPr txBox="1"/>
          <p:nvPr/>
        </p:nvSpPr>
        <p:spPr>
          <a:xfrm>
            <a:off x="237638" y="4776196"/>
            <a:ext cx="4049913" cy="1418628"/>
          </a:xfrm>
          <a:prstGeom prst="rect">
            <a:avLst/>
          </a:prstGeom>
        </p:spPr>
        <p:txBody>
          <a:bodyPr lIns="0" tIns="0" rIns="0" bIns="0" rtlCol="0" anchor="t">
            <a:spAutoFit/>
          </a:bodyPr>
          <a:lstStyle/>
          <a:p>
            <a:pPr algn="l">
              <a:lnSpc>
                <a:spcPts val="3767"/>
              </a:lnSpc>
              <a:spcBef>
                <a:spcPct val="0"/>
              </a:spcBef>
            </a:pPr>
            <a:r>
              <a:rPr lang="en-US" sz="2691">
                <a:solidFill>
                  <a:srgbClr val="000000"/>
                </a:solidFill>
                <a:latin typeface="Poppins"/>
                <a:ea typeface="Poppins"/>
                <a:cs typeface="Poppins"/>
                <a:sym typeface="Poppins"/>
              </a:rPr>
              <a:t>Job change interest tapers off as experience increases</a:t>
            </a:r>
          </a:p>
        </p:txBody>
      </p:sp>
      <p:sp>
        <p:nvSpPr>
          <p:cNvPr id="10" name="TextBox 10"/>
          <p:cNvSpPr txBox="1"/>
          <p:nvPr/>
        </p:nvSpPr>
        <p:spPr>
          <a:xfrm>
            <a:off x="237638" y="265374"/>
            <a:ext cx="10841733" cy="541076"/>
          </a:xfrm>
          <a:prstGeom prst="rect">
            <a:avLst/>
          </a:prstGeom>
        </p:spPr>
        <p:txBody>
          <a:bodyPr lIns="0" tIns="0" rIns="0" bIns="0" rtlCol="0" anchor="t">
            <a:spAutoFit/>
          </a:bodyPr>
          <a:lstStyle/>
          <a:p>
            <a:pPr algn="l">
              <a:lnSpc>
                <a:spcPts val="4524"/>
              </a:lnSpc>
            </a:pPr>
            <a:r>
              <a:rPr lang="en-US" sz="3231">
                <a:solidFill>
                  <a:srgbClr val="004AAD"/>
                </a:solidFill>
                <a:latin typeface="League Spartan"/>
                <a:ea typeface="League Spartan"/>
                <a:cs typeface="League Spartan"/>
                <a:sym typeface="League Spartan"/>
              </a:rPr>
              <a:t>CATEGORICAL VARIABLES VS. TARGET VARIABLE</a:t>
            </a:r>
          </a:p>
        </p:txBody>
      </p:sp>
      <p:sp>
        <p:nvSpPr>
          <p:cNvPr id="11" name="TextBox 11"/>
          <p:cNvSpPr txBox="1"/>
          <p:nvPr/>
        </p:nvSpPr>
        <p:spPr>
          <a:xfrm>
            <a:off x="6751104" y="7547256"/>
            <a:ext cx="11536896" cy="4110679"/>
          </a:xfrm>
          <a:prstGeom prst="rect">
            <a:avLst/>
          </a:prstGeom>
        </p:spPr>
        <p:txBody>
          <a:bodyPr lIns="0" tIns="0" rIns="0" bIns="0" rtlCol="0" anchor="t">
            <a:spAutoFit/>
          </a:bodyPr>
          <a:lstStyle/>
          <a:p>
            <a:pPr algn="l">
              <a:lnSpc>
                <a:spcPts val="2992"/>
              </a:lnSpc>
            </a:pPr>
            <a:r>
              <a:rPr lang="en-US" sz="2137">
                <a:solidFill>
                  <a:srgbClr val="000000"/>
                </a:solidFill>
                <a:latin typeface="Poppins"/>
                <a:ea typeface="Poppins"/>
                <a:cs typeface="Poppins"/>
                <a:sym typeface="Poppins"/>
              </a:rPr>
              <a:t>STEM graduates, early-career professionals, and those in mid-sized Pvt Ltd companies are most prone to job changes.</a:t>
            </a:r>
          </a:p>
          <a:p>
            <a:pPr algn="l">
              <a:lnSpc>
                <a:spcPts val="2992"/>
              </a:lnSpc>
            </a:pPr>
            <a:r>
              <a:rPr lang="en-US" sz="2137">
                <a:solidFill>
                  <a:srgbClr val="000000"/>
                </a:solidFill>
                <a:latin typeface="Poppins"/>
                <a:ea typeface="Poppins"/>
                <a:cs typeface="Poppins"/>
                <a:sym typeface="Poppins"/>
              </a:rPr>
              <a:t>Employees who switched jobs 1 year ago are more likely to look for new opportunities again, possibly indicating dissatisfaction or short-term tenures.</a:t>
            </a:r>
          </a:p>
          <a:p>
            <a:pPr algn="l">
              <a:lnSpc>
                <a:spcPts val="2992"/>
              </a:lnSpc>
            </a:pPr>
            <a:r>
              <a:rPr lang="en-US" sz="2137">
                <a:solidFill>
                  <a:srgbClr val="000000"/>
                </a:solidFill>
                <a:latin typeface="Poppins"/>
                <a:ea typeface="Poppins"/>
                <a:cs typeface="Poppins"/>
                <a:sym typeface="Poppins"/>
              </a:rPr>
              <a:t>Long-term employees (&gt;4 years or never switched) show a decent level of interest in exploring new roles.</a:t>
            </a:r>
          </a:p>
          <a:p>
            <a:pPr algn="l">
              <a:lnSpc>
                <a:spcPts val="2992"/>
              </a:lnSpc>
              <a:spcBef>
                <a:spcPct val="0"/>
              </a:spcBef>
            </a:pPr>
            <a:r>
              <a:rPr lang="en-US" sz="2137">
                <a:solidFill>
                  <a:srgbClr val="000000"/>
                </a:solidFill>
                <a:latin typeface="Poppins"/>
                <a:ea typeface="Poppins"/>
                <a:cs typeface="Poppins"/>
                <a:sym typeface="Poppins"/>
              </a:rPr>
              <a:t>Mid-tenure employees (2–4 years) seem relatively more stable.</a:t>
            </a:r>
          </a:p>
          <a:p>
            <a:pPr algn="l">
              <a:lnSpc>
                <a:spcPts val="2992"/>
              </a:lnSpc>
              <a:spcBef>
                <a:spcPct val="0"/>
              </a:spcBef>
            </a:pPr>
            <a:endParaRPr lang="en-US" sz="2137">
              <a:solidFill>
                <a:srgbClr val="000000"/>
              </a:solidFill>
              <a:latin typeface="Poppins"/>
              <a:ea typeface="Poppins"/>
              <a:cs typeface="Poppins"/>
              <a:sym typeface="Poppins"/>
            </a:endParaRPr>
          </a:p>
          <a:p>
            <a:pPr algn="l">
              <a:lnSpc>
                <a:spcPts val="2992"/>
              </a:lnSpc>
              <a:spcBef>
                <a:spcPct val="0"/>
              </a:spcBef>
            </a:pPr>
            <a:endParaRPr lang="en-US" sz="2137">
              <a:solidFill>
                <a:srgbClr val="000000"/>
              </a:solidFill>
              <a:latin typeface="Poppins"/>
              <a:ea typeface="Poppins"/>
              <a:cs typeface="Poppins"/>
              <a:sym typeface="Poppins"/>
            </a:endParaRPr>
          </a:p>
          <a:p>
            <a:pPr algn="l">
              <a:lnSpc>
                <a:spcPts val="2992"/>
              </a:lnSpc>
              <a:spcBef>
                <a:spcPct val="0"/>
              </a:spcBef>
            </a:pPr>
            <a:endParaRPr lang="en-US" sz="2137">
              <a:solidFill>
                <a:srgbClr val="000000"/>
              </a:solidFill>
              <a:latin typeface="Poppins"/>
              <a:ea typeface="Poppins"/>
              <a:cs typeface="Poppins"/>
              <a:sym typeface="Poppins"/>
            </a:endParaRPr>
          </a:p>
          <a:p>
            <a:pPr algn="l">
              <a:lnSpc>
                <a:spcPts val="2992"/>
              </a:lnSpc>
              <a:spcBef>
                <a:spcPct val="0"/>
              </a:spcBef>
            </a:pPr>
            <a:endParaRPr lang="en-US" sz="2137">
              <a:solidFill>
                <a:srgbClr val="000000"/>
              </a:solidFill>
              <a:latin typeface="Poppins"/>
              <a:ea typeface="Poppins"/>
              <a:cs typeface="Poppins"/>
              <a:sym typeface="Poppins"/>
            </a:endParaRPr>
          </a:p>
        </p:txBody>
      </p:sp>
      <p:sp>
        <p:nvSpPr>
          <p:cNvPr id="12" name="Freeform 12" descr="Top Ranked Data Science Institute, Classroom Plus Online Training | Boston  Institute of Analytics"/>
          <p:cNvSpPr/>
          <p:nvPr/>
        </p:nvSpPr>
        <p:spPr>
          <a:xfrm>
            <a:off x="15642472" y="9567866"/>
            <a:ext cx="2645528" cy="719134"/>
          </a:xfrm>
          <a:custGeom>
            <a:avLst/>
            <a:gdLst/>
            <a:ahLst/>
            <a:cxnLst/>
            <a:rect l="l" t="t" r="r" b="b"/>
            <a:pathLst>
              <a:path w="2645528" h="719134">
                <a:moveTo>
                  <a:pt x="0" y="0"/>
                </a:moveTo>
                <a:lnTo>
                  <a:pt x="2645528" y="0"/>
                </a:lnTo>
                <a:lnTo>
                  <a:pt x="2645528" y="719134"/>
                </a:lnTo>
                <a:lnTo>
                  <a:pt x="0" y="719134"/>
                </a:lnTo>
                <a:lnTo>
                  <a:pt x="0" y="0"/>
                </a:lnTo>
                <a:close/>
              </a:path>
            </a:pathLst>
          </a:custGeom>
          <a:blipFill>
            <a:blip r:embed="rId8"/>
            <a:stretch>
              <a:fillRect l="-4316" r="-3591"/>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rot="8930385" flipH="1">
            <a:off x="-3563055" y="-3778032"/>
            <a:ext cx="12306618" cy="8506950"/>
          </a:xfrm>
          <a:custGeom>
            <a:avLst/>
            <a:gdLst/>
            <a:ahLst/>
            <a:cxnLst/>
            <a:rect l="l" t="t" r="r" b="b"/>
            <a:pathLst>
              <a:path w="12306618" h="8506950">
                <a:moveTo>
                  <a:pt x="12306618" y="0"/>
                </a:moveTo>
                <a:lnTo>
                  <a:pt x="0" y="0"/>
                </a:lnTo>
                <a:lnTo>
                  <a:pt x="0" y="8506950"/>
                </a:lnTo>
                <a:lnTo>
                  <a:pt x="12306618" y="8506950"/>
                </a:lnTo>
                <a:lnTo>
                  <a:pt x="12306618" y="0"/>
                </a:lnTo>
                <a:close/>
              </a:path>
            </a:pathLst>
          </a:custGeom>
          <a:blipFill>
            <a:blip r:embed="rId3">
              <a:alphaModFix amt="80000"/>
            </a:blip>
            <a:stretch>
              <a:fillRect/>
            </a:stretch>
          </a:blipFill>
        </p:spPr>
      </p:sp>
      <p:sp>
        <p:nvSpPr>
          <p:cNvPr id="4" name="TextBox 4"/>
          <p:cNvSpPr txBox="1"/>
          <p:nvPr/>
        </p:nvSpPr>
        <p:spPr>
          <a:xfrm>
            <a:off x="7956090" y="523068"/>
            <a:ext cx="8877372" cy="2133600"/>
          </a:xfrm>
          <a:prstGeom prst="rect">
            <a:avLst/>
          </a:prstGeom>
        </p:spPr>
        <p:txBody>
          <a:bodyPr lIns="0" tIns="0" rIns="0" bIns="0" rtlCol="0" anchor="t">
            <a:spAutoFit/>
          </a:bodyPr>
          <a:lstStyle/>
          <a:p>
            <a:pPr algn="r">
              <a:lnSpc>
                <a:spcPts val="8324"/>
              </a:lnSpc>
            </a:pPr>
            <a:r>
              <a:rPr lang="en-US" sz="7499" b="1" spc="217">
                <a:solidFill>
                  <a:srgbClr val="000000"/>
                </a:solidFill>
                <a:latin typeface="Raleway Ultra-Bold"/>
                <a:ea typeface="Raleway Ultra-Bold"/>
                <a:cs typeface="Raleway Ultra-Bold"/>
                <a:sym typeface="Raleway Ultra-Bold"/>
              </a:rPr>
              <a:t>Correlation Matrix</a:t>
            </a:r>
          </a:p>
        </p:txBody>
      </p:sp>
      <p:grpSp>
        <p:nvGrpSpPr>
          <p:cNvPr id="5" name="Group 5"/>
          <p:cNvGrpSpPr/>
          <p:nvPr/>
        </p:nvGrpSpPr>
        <p:grpSpPr>
          <a:xfrm>
            <a:off x="727501" y="1028700"/>
            <a:ext cx="9193857" cy="8676570"/>
            <a:chOff x="0" y="0"/>
            <a:chExt cx="3369721" cy="3180126"/>
          </a:xfrm>
        </p:grpSpPr>
        <p:sp>
          <p:nvSpPr>
            <p:cNvPr id="6" name="Freeform 6"/>
            <p:cNvSpPr/>
            <p:nvPr/>
          </p:nvSpPr>
          <p:spPr>
            <a:xfrm>
              <a:off x="0" y="0"/>
              <a:ext cx="3369721" cy="3180126"/>
            </a:xfrm>
            <a:custGeom>
              <a:avLst/>
              <a:gdLst/>
              <a:ahLst/>
              <a:cxnLst/>
              <a:rect l="l" t="t" r="r" b="b"/>
              <a:pathLst>
                <a:path w="3369721" h="3180126">
                  <a:moveTo>
                    <a:pt x="42104" y="0"/>
                  </a:moveTo>
                  <a:lnTo>
                    <a:pt x="3327617" y="0"/>
                  </a:lnTo>
                  <a:cubicBezTo>
                    <a:pt x="3350871" y="0"/>
                    <a:pt x="3369721" y="18850"/>
                    <a:pt x="3369721" y="42104"/>
                  </a:cubicBezTo>
                  <a:lnTo>
                    <a:pt x="3369721" y="3138022"/>
                  </a:lnTo>
                  <a:cubicBezTo>
                    <a:pt x="3369721" y="3161275"/>
                    <a:pt x="3350871" y="3180126"/>
                    <a:pt x="3327617" y="3180126"/>
                  </a:cubicBezTo>
                  <a:lnTo>
                    <a:pt x="42104" y="3180126"/>
                  </a:lnTo>
                  <a:cubicBezTo>
                    <a:pt x="18850" y="3180126"/>
                    <a:pt x="0" y="3161275"/>
                    <a:pt x="0" y="3138022"/>
                  </a:cubicBezTo>
                  <a:lnTo>
                    <a:pt x="0" y="42104"/>
                  </a:lnTo>
                  <a:cubicBezTo>
                    <a:pt x="0" y="18850"/>
                    <a:pt x="18850" y="0"/>
                    <a:pt x="42104" y="0"/>
                  </a:cubicBezTo>
                  <a:close/>
                </a:path>
              </a:pathLst>
            </a:custGeom>
            <a:gradFill rotWithShape="1">
              <a:gsLst>
                <a:gs pos="0">
                  <a:srgbClr val="F600FE">
                    <a:alpha val="10000"/>
                  </a:srgbClr>
                </a:gs>
                <a:gs pos="25000">
                  <a:srgbClr val="C900FE">
                    <a:alpha val="10000"/>
                  </a:srgbClr>
                </a:gs>
                <a:gs pos="50000">
                  <a:srgbClr val="A136FF">
                    <a:alpha val="10000"/>
                  </a:srgbClr>
                </a:gs>
                <a:gs pos="75000">
                  <a:srgbClr val="5142F0">
                    <a:alpha val="10000"/>
                  </a:srgbClr>
                </a:gs>
                <a:gs pos="100000">
                  <a:srgbClr val="0033D9">
                    <a:alpha val="10000"/>
                  </a:srgbClr>
                </a:gs>
              </a:gsLst>
              <a:path path="circle">
                <a:fillToRect r="100000" b="100000"/>
              </a:path>
              <a:tileRect l="-100000" t="-100000"/>
            </a:gradFill>
          </p:spPr>
        </p:sp>
        <p:sp>
          <p:nvSpPr>
            <p:cNvPr id="7" name="TextBox 7"/>
            <p:cNvSpPr txBox="1"/>
            <p:nvPr/>
          </p:nvSpPr>
          <p:spPr>
            <a:xfrm>
              <a:off x="0" y="-66675"/>
              <a:ext cx="3369721" cy="3246801"/>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727501" y="1540939"/>
            <a:ext cx="8872289" cy="7543468"/>
          </a:xfrm>
          <a:custGeom>
            <a:avLst/>
            <a:gdLst/>
            <a:ahLst/>
            <a:cxnLst/>
            <a:rect l="l" t="t" r="r" b="b"/>
            <a:pathLst>
              <a:path w="8872289" h="7543468">
                <a:moveTo>
                  <a:pt x="0" y="0"/>
                </a:moveTo>
                <a:lnTo>
                  <a:pt x="8872289" y="0"/>
                </a:lnTo>
                <a:lnTo>
                  <a:pt x="8872289" y="7543468"/>
                </a:lnTo>
                <a:lnTo>
                  <a:pt x="0" y="7543468"/>
                </a:lnTo>
                <a:lnTo>
                  <a:pt x="0" y="0"/>
                </a:lnTo>
                <a:close/>
              </a:path>
            </a:pathLst>
          </a:custGeom>
          <a:blipFill>
            <a:blip r:embed="rId4"/>
            <a:stretch>
              <a:fillRect l="-7068" r="-11018"/>
            </a:stretch>
          </a:blipFill>
        </p:spPr>
      </p:sp>
      <p:sp>
        <p:nvSpPr>
          <p:cNvPr id="9" name="TextBox 9"/>
          <p:cNvSpPr txBox="1"/>
          <p:nvPr/>
        </p:nvSpPr>
        <p:spPr>
          <a:xfrm>
            <a:off x="10498052" y="5255523"/>
            <a:ext cx="7590430" cy="4296179"/>
          </a:xfrm>
          <a:prstGeom prst="rect">
            <a:avLst/>
          </a:prstGeom>
        </p:spPr>
        <p:txBody>
          <a:bodyPr lIns="0" tIns="0" rIns="0" bIns="0" rtlCol="0" anchor="t">
            <a:spAutoFit/>
          </a:bodyPr>
          <a:lstStyle/>
          <a:p>
            <a:pPr marL="0" lvl="0" indent="0" algn="just">
              <a:lnSpc>
                <a:spcPts val="3127"/>
              </a:lnSpc>
              <a:spcBef>
                <a:spcPct val="0"/>
              </a:spcBef>
            </a:pPr>
            <a:r>
              <a:rPr lang="en-US" sz="2234" b="1">
                <a:solidFill>
                  <a:srgbClr val="101010"/>
                </a:solidFill>
                <a:latin typeface="Raleway Bold"/>
                <a:ea typeface="Raleway Bold"/>
                <a:cs typeface="Raleway Bold"/>
                <a:sym typeface="Raleway Bold"/>
              </a:rPr>
              <a:t>Va</a:t>
            </a:r>
            <a:r>
              <a:rPr lang="en-US" sz="2234" b="1" u="none" strike="noStrike">
                <a:solidFill>
                  <a:srgbClr val="101010"/>
                </a:solidFill>
                <a:latin typeface="Raleway Bold"/>
                <a:ea typeface="Raleway Bold"/>
                <a:cs typeface="Raleway Bold"/>
                <a:sym typeface="Raleway Bold"/>
              </a:rPr>
              <a:t>riables somewhat correlated with target:</a:t>
            </a:r>
          </a:p>
          <a:p>
            <a:pPr marL="482341" lvl="1" indent="-241170" algn="just">
              <a:lnSpc>
                <a:spcPts val="3127"/>
              </a:lnSpc>
              <a:spcBef>
                <a:spcPct val="0"/>
              </a:spcBef>
              <a:buFont typeface="Arial"/>
              <a:buChar char="•"/>
            </a:pPr>
            <a:r>
              <a:rPr lang="en-US" sz="2234" u="none" strike="noStrike">
                <a:solidFill>
                  <a:srgbClr val="101010"/>
                </a:solidFill>
                <a:latin typeface="Raleway"/>
                <a:ea typeface="Raleway"/>
                <a:cs typeface="Raleway"/>
                <a:sym typeface="Raleway"/>
              </a:rPr>
              <a:t>city_development_index: -0.34</a:t>
            </a:r>
          </a:p>
          <a:p>
            <a:pPr marL="964681" lvl="2" indent="-321560" algn="just">
              <a:lnSpc>
                <a:spcPts val="3127"/>
              </a:lnSpc>
              <a:spcBef>
                <a:spcPct val="0"/>
              </a:spcBef>
              <a:buFont typeface="Arial"/>
              <a:buChar char="⚬"/>
            </a:pPr>
            <a:r>
              <a:rPr lang="en-US" sz="2234" u="none" strike="noStrike">
                <a:solidFill>
                  <a:srgbClr val="101010"/>
                </a:solidFill>
                <a:latin typeface="Raleway"/>
                <a:ea typeface="Raleway"/>
                <a:cs typeface="Raleway"/>
                <a:sym typeface="Raleway"/>
              </a:rPr>
              <a:t>Negative correlation – people from more developed cities are less likely to change jobs.</a:t>
            </a:r>
          </a:p>
          <a:p>
            <a:pPr marL="482341" lvl="1" indent="-241170" algn="just">
              <a:lnSpc>
                <a:spcPts val="3127"/>
              </a:lnSpc>
              <a:spcBef>
                <a:spcPct val="0"/>
              </a:spcBef>
              <a:buFont typeface="Arial"/>
              <a:buChar char="•"/>
            </a:pPr>
            <a:r>
              <a:rPr lang="en-US" sz="2234" u="none" strike="noStrike">
                <a:solidFill>
                  <a:srgbClr val="101010"/>
                </a:solidFill>
                <a:latin typeface="Raleway"/>
                <a:ea typeface="Raleway"/>
                <a:cs typeface="Raleway"/>
                <a:sym typeface="Raleway"/>
              </a:rPr>
              <a:t>relevent_experience: +0.13</a:t>
            </a:r>
          </a:p>
          <a:p>
            <a:pPr marL="964681" lvl="2" indent="-321560" algn="just">
              <a:lnSpc>
                <a:spcPts val="3127"/>
              </a:lnSpc>
              <a:spcBef>
                <a:spcPct val="0"/>
              </a:spcBef>
              <a:buFont typeface="Arial"/>
              <a:buChar char="⚬"/>
            </a:pPr>
            <a:r>
              <a:rPr lang="en-US" sz="2234" u="none" strike="noStrike">
                <a:solidFill>
                  <a:srgbClr val="101010"/>
                </a:solidFill>
                <a:latin typeface="Raleway"/>
                <a:ea typeface="Raleway"/>
                <a:cs typeface="Raleway"/>
                <a:sym typeface="Raleway"/>
              </a:rPr>
              <a:t>Having relevant experience slightly increases the likelihood of job change.</a:t>
            </a:r>
          </a:p>
          <a:p>
            <a:pPr marL="482341" lvl="1" indent="-241170" algn="just">
              <a:lnSpc>
                <a:spcPts val="3127"/>
              </a:lnSpc>
              <a:spcBef>
                <a:spcPct val="0"/>
              </a:spcBef>
              <a:buFont typeface="Arial"/>
              <a:buChar char="•"/>
            </a:pPr>
            <a:r>
              <a:rPr lang="en-US" sz="2234" u="none" strike="noStrike">
                <a:solidFill>
                  <a:srgbClr val="101010"/>
                </a:solidFill>
                <a:latin typeface="Raleway"/>
                <a:ea typeface="Raleway"/>
                <a:cs typeface="Raleway"/>
                <a:sym typeface="Raleway"/>
              </a:rPr>
              <a:t>enrolled_university: -0.15</a:t>
            </a:r>
          </a:p>
          <a:p>
            <a:pPr marL="964681" lvl="2" indent="-321560" algn="just">
              <a:lnSpc>
                <a:spcPts val="3127"/>
              </a:lnSpc>
              <a:spcBef>
                <a:spcPct val="0"/>
              </a:spcBef>
              <a:buFont typeface="Arial"/>
              <a:buChar char="⚬"/>
            </a:pPr>
            <a:r>
              <a:rPr lang="en-US" sz="2234" u="none" strike="noStrike">
                <a:solidFill>
                  <a:srgbClr val="101010"/>
                </a:solidFill>
                <a:latin typeface="Raleway"/>
                <a:ea typeface="Raleway"/>
                <a:cs typeface="Raleway"/>
                <a:sym typeface="Raleway"/>
              </a:rPr>
              <a:t>Those enrolled in university are slightly less likely to switch jobs.</a:t>
            </a:r>
          </a:p>
          <a:p>
            <a:pPr marL="0" lvl="0" indent="0" algn="just">
              <a:lnSpc>
                <a:spcPts val="3127"/>
              </a:lnSpc>
              <a:spcBef>
                <a:spcPct val="0"/>
              </a:spcBef>
            </a:pPr>
            <a:endParaRPr lang="en-US" sz="2234" u="none" strike="noStrike">
              <a:solidFill>
                <a:srgbClr val="101010"/>
              </a:solidFill>
              <a:latin typeface="Raleway"/>
              <a:ea typeface="Raleway"/>
              <a:cs typeface="Raleway"/>
              <a:sym typeface="Raleway"/>
            </a:endParaRPr>
          </a:p>
        </p:txBody>
      </p:sp>
      <p:sp>
        <p:nvSpPr>
          <p:cNvPr id="10" name="TextBox 10"/>
          <p:cNvSpPr txBox="1"/>
          <p:nvPr/>
        </p:nvSpPr>
        <p:spPr>
          <a:xfrm>
            <a:off x="10498052" y="2599518"/>
            <a:ext cx="7241465" cy="2543982"/>
          </a:xfrm>
          <a:prstGeom prst="rect">
            <a:avLst/>
          </a:prstGeom>
        </p:spPr>
        <p:txBody>
          <a:bodyPr lIns="0" tIns="0" rIns="0" bIns="0" rtlCol="0" anchor="t">
            <a:spAutoFit/>
          </a:bodyPr>
          <a:lstStyle/>
          <a:p>
            <a:pPr algn="just">
              <a:lnSpc>
                <a:spcPts val="3349"/>
              </a:lnSpc>
            </a:pPr>
            <a:r>
              <a:rPr lang="en-US" sz="2392" b="1">
                <a:solidFill>
                  <a:srgbClr val="101010"/>
                </a:solidFill>
                <a:latin typeface="Raleway Bold"/>
                <a:ea typeface="Raleway Bold"/>
                <a:cs typeface="Raleway Bold"/>
                <a:sym typeface="Raleway Bold"/>
              </a:rPr>
              <a:t>City Index: </a:t>
            </a:r>
            <a:r>
              <a:rPr lang="en-US" sz="2392">
                <a:solidFill>
                  <a:srgbClr val="101010"/>
                </a:solidFill>
                <a:latin typeface="Raleway"/>
                <a:ea typeface="Raleway"/>
                <a:cs typeface="Raleway"/>
                <a:sym typeface="Raleway"/>
              </a:rPr>
              <a:t>Lower city development index links to higher attrition.</a:t>
            </a:r>
          </a:p>
          <a:p>
            <a:pPr algn="just">
              <a:lnSpc>
                <a:spcPts val="3349"/>
              </a:lnSpc>
            </a:pPr>
            <a:r>
              <a:rPr lang="en-US" sz="2392" b="1">
                <a:solidFill>
                  <a:srgbClr val="101010"/>
                </a:solidFill>
                <a:latin typeface="Raleway Bold"/>
                <a:ea typeface="Raleway Bold"/>
                <a:cs typeface="Raleway Bold"/>
                <a:sym typeface="Raleway Bold"/>
              </a:rPr>
              <a:t>Training Hours: </a:t>
            </a:r>
            <a:r>
              <a:rPr lang="en-US" sz="2392">
                <a:solidFill>
                  <a:srgbClr val="101010"/>
                </a:solidFill>
                <a:latin typeface="Raleway"/>
                <a:ea typeface="Raleway"/>
                <a:cs typeface="Raleway"/>
                <a:sym typeface="Raleway"/>
              </a:rPr>
              <a:t>Fewer training hours increase attrition risk.</a:t>
            </a:r>
          </a:p>
          <a:p>
            <a:pPr marL="0" lvl="0" indent="0" algn="just">
              <a:lnSpc>
                <a:spcPts val="3349"/>
              </a:lnSpc>
              <a:spcBef>
                <a:spcPct val="0"/>
              </a:spcBef>
            </a:pPr>
            <a:r>
              <a:rPr lang="en-US" sz="2392" b="1">
                <a:solidFill>
                  <a:srgbClr val="101010"/>
                </a:solidFill>
                <a:latin typeface="Raleway Bold"/>
                <a:ea typeface="Raleway Bold"/>
                <a:cs typeface="Raleway Bold"/>
                <a:sym typeface="Raleway Bold"/>
              </a:rPr>
              <a:t>Demographics: </a:t>
            </a:r>
            <a:r>
              <a:rPr lang="en-US" sz="2392">
                <a:solidFill>
                  <a:srgbClr val="101010"/>
                </a:solidFill>
                <a:latin typeface="Raleway"/>
                <a:ea typeface="Raleway"/>
                <a:cs typeface="Raleway"/>
                <a:sym typeface="Raleway"/>
              </a:rPr>
              <a:t>Younger employees show higher attrition rates.</a:t>
            </a:r>
          </a:p>
        </p:txBody>
      </p:sp>
      <p:sp>
        <p:nvSpPr>
          <p:cNvPr id="11" name="Freeform 11" descr="Top Ranked Data Science Institute, Classroom Plus Online Training | Boston  Institute of Analytics"/>
          <p:cNvSpPr/>
          <p:nvPr/>
        </p:nvSpPr>
        <p:spPr>
          <a:xfrm>
            <a:off x="15442954" y="9345703"/>
            <a:ext cx="2645528" cy="719134"/>
          </a:xfrm>
          <a:custGeom>
            <a:avLst/>
            <a:gdLst/>
            <a:ahLst/>
            <a:cxnLst/>
            <a:rect l="l" t="t" r="r" b="b"/>
            <a:pathLst>
              <a:path w="2645528" h="719134">
                <a:moveTo>
                  <a:pt x="0" y="0"/>
                </a:moveTo>
                <a:lnTo>
                  <a:pt x="2645528" y="0"/>
                </a:lnTo>
                <a:lnTo>
                  <a:pt x="2645528" y="719134"/>
                </a:lnTo>
                <a:lnTo>
                  <a:pt x="0" y="719134"/>
                </a:lnTo>
                <a:lnTo>
                  <a:pt x="0" y="0"/>
                </a:lnTo>
                <a:close/>
              </a:path>
            </a:pathLst>
          </a:custGeom>
          <a:blipFill>
            <a:blip r:embed="rId5"/>
            <a:stretch>
              <a:fillRect l="-4316" r="-359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1224</Words>
  <Application>Microsoft Office PowerPoint</Application>
  <PresentationFormat>Custom</PresentationFormat>
  <Paragraphs>170</Paragraphs>
  <Slides>18</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vt:i4>
      </vt:variant>
    </vt:vector>
  </HeadingPairs>
  <TitlesOfParts>
    <vt:vector size="38" baseType="lpstr">
      <vt:lpstr>Calibri (MS)</vt:lpstr>
      <vt:lpstr>Raleway Ultra-Bold</vt:lpstr>
      <vt:lpstr>Catchy Mager</vt:lpstr>
      <vt:lpstr>DM Sans Bold</vt:lpstr>
      <vt:lpstr>Roboto Bold</vt:lpstr>
      <vt:lpstr>Raleway</vt:lpstr>
      <vt:lpstr>Poppins</vt:lpstr>
      <vt:lpstr>Calibri</vt:lpstr>
      <vt:lpstr>IBM Plex Sans Condensed Bold</vt:lpstr>
      <vt:lpstr>Arial</vt:lpstr>
      <vt:lpstr>Raleway Bold</vt:lpstr>
      <vt:lpstr>Leckerli One</vt:lpstr>
      <vt:lpstr>Poppins Bold</vt:lpstr>
      <vt:lpstr>Calibri (MS) Bold</vt:lpstr>
      <vt:lpstr>Brasika</vt:lpstr>
      <vt:lpstr>IBM Plex Sans</vt:lpstr>
      <vt:lpstr>DM Sans</vt:lpstr>
      <vt:lpstr>Gotham Bold</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Retention Prediction</dc:title>
  <cp:lastModifiedBy>Rupal Sirohi</cp:lastModifiedBy>
  <cp:revision>5</cp:revision>
  <dcterms:created xsi:type="dcterms:W3CDTF">2006-08-16T00:00:00Z</dcterms:created>
  <dcterms:modified xsi:type="dcterms:W3CDTF">2025-06-12T12:58:02Z</dcterms:modified>
  <dc:identifier>DAGpvpuSAu4</dc:identifier>
</cp:coreProperties>
</file>